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57" r:id="rId9"/>
    <p:sldId id="285" r:id="rId10"/>
    <p:sldId id="282" r:id="rId11"/>
    <p:sldId id="258" r:id="rId12"/>
    <p:sldId id="268" r:id="rId13"/>
    <p:sldId id="269" r:id="rId14"/>
    <p:sldId id="270" r:id="rId15"/>
    <p:sldId id="271" r:id="rId16"/>
    <p:sldId id="272" r:id="rId17"/>
    <p:sldId id="266" r:id="rId18"/>
    <p:sldId id="267" r:id="rId19"/>
    <p:sldId id="260" r:id="rId20"/>
    <p:sldId id="273" r:id="rId21"/>
    <p:sldId id="275" r:id="rId22"/>
    <p:sldId id="264" r:id="rId23"/>
    <p:sldId id="283" r:id="rId24"/>
    <p:sldId id="274" r:id="rId25"/>
    <p:sldId id="284" r:id="rId26"/>
    <p:sldId id="277" r:id="rId27"/>
    <p:sldId id="278" r:id="rId28"/>
    <p:sldId id="279" r:id="rId29"/>
    <p:sldId id="280" r:id="rId30"/>
    <p:sldId id="265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1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CC2C-0923-45B3-B6AD-AE036DA7A0A8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25E79-E0A9-4314-88E5-C8C434C7E0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1A5D9E-2347-422D-B634-20001AB71B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20A8E3-10C5-4DF9-A87F-398D0AB8CD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EB2CF-5113-4E9A-AC43-B8544087418C}" type="datetimeFigureOut">
              <a:rPr lang="en-US" smtClean="0"/>
              <a:t>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CB16C-1150-4C4A-9175-9D82A469CB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Electronic structure of correlated electron systems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George </a:t>
            </a:r>
            <a:r>
              <a:rPr lang="en-US" dirty="0" err="1" smtClean="0"/>
              <a:t>Sawatzky</a:t>
            </a:r>
            <a:r>
              <a:rPr lang="en-US" dirty="0" smtClean="0"/>
              <a:t> UBC </a:t>
            </a:r>
          </a:p>
          <a:p>
            <a:r>
              <a:rPr lang="en-US" dirty="0" smtClean="0"/>
              <a:t>Lecture 4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-58000" contrast="100000"/>
          </a:blip>
          <a:srcRect l="12736" t="20939" r="10453" b="5502"/>
          <a:stretch>
            <a:fillRect/>
          </a:stretch>
        </p:blipFill>
        <p:spPr bwMode="auto">
          <a:xfrm rot="120000">
            <a:off x="184680" y="627470"/>
            <a:ext cx="8748160" cy="609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5647630" y="188640"/>
            <a:ext cx="324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Thesis van den Brink  Groningen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0" y="2643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A bit more about simple models and some peculiar properties in 1 and 2 dimensions of the simple models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Magnetic excitations in ½ filled Hubbard or Mott insulators </a:t>
            </a:r>
            <a:endParaRPr lang="en-US" sz="3200" dirty="0" smtClean="0"/>
          </a:p>
        </p:txBody>
      </p:sp>
      <p:sp>
        <p:nvSpPr>
          <p:cNvPr id="9220" name="Line 3"/>
          <p:cNvSpPr>
            <a:spLocks noChangeShapeType="1"/>
          </p:cNvSpPr>
          <p:nvPr/>
        </p:nvSpPr>
        <p:spPr bwMode="auto">
          <a:xfrm>
            <a:off x="1979613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1" name="Line 4"/>
          <p:cNvSpPr>
            <a:spLocks noChangeShapeType="1"/>
          </p:cNvSpPr>
          <p:nvPr/>
        </p:nvSpPr>
        <p:spPr bwMode="auto">
          <a:xfrm flipV="1">
            <a:off x="1547813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2" name="Line 5"/>
          <p:cNvSpPr>
            <a:spLocks noChangeShapeType="1"/>
          </p:cNvSpPr>
          <p:nvPr/>
        </p:nvSpPr>
        <p:spPr bwMode="auto">
          <a:xfrm>
            <a:off x="277177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 flipV="1">
            <a:off x="233997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Line 7"/>
          <p:cNvSpPr>
            <a:spLocks noChangeShapeType="1"/>
          </p:cNvSpPr>
          <p:nvPr/>
        </p:nvSpPr>
        <p:spPr bwMode="auto">
          <a:xfrm>
            <a:off x="363537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V="1">
            <a:off x="320357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6" name="Line 9"/>
          <p:cNvSpPr>
            <a:spLocks noChangeShapeType="1"/>
          </p:cNvSpPr>
          <p:nvPr/>
        </p:nvSpPr>
        <p:spPr bwMode="auto">
          <a:xfrm>
            <a:off x="4427538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7" name="Line 10"/>
          <p:cNvSpPr>
            <a:spLocks noChangeShapeType="1"/>
          </p:cNvSpPr>
          <p:nvPr/>
        </p:nvSpPr>
        <p:spPr bwMode="auto">
          <a:xfrm>
            <a:off x="529272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8" name="Line 11"/>
          <p:cNvSpPr>
            <a:spLocks noChangeShapeType="1"/>
          </p:cNvSpPr>
          <p:nvPr/>
        </p:nvSpPr>
        <p:spPr bwMode="auto">
          <a:xfrm flipV="1">
            <a:off x="486092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9" name="Line 12"/>
          <p:cNvSpPr>
            <a:spLocks noChangeShapeType="1"/>
          </p:cNvSpPr>
          <p:nvPr/>
        </p:nvSpPr>
        <p:spPr bwMode="auto">
          <a:xfrm>
            <a:off x="6084888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0" name="Line 13"/>
          <p:cNvSpPr>
            <a:spLocks noChangeShapeType="1"/>
          </p:cNvSpPr>
          <p:nvPr/>
        </p:nvSpPr>
        <p:spPr bwMode="auto">
          <a:xfrm flipV="1">
            <a:off x="5653088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1" name="Line 14"/>
          <p:cNvSpPr>
            <a:spLocks noChangeShapeType="1"/>
          </p:cNvSpPr>
          <p:nvPr/>
        </p:nvSpPr>
        <p:spPr bwMode="auto">
          <a:xfrm flipV="1">
            <a:off x="4067175" y="242088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2" name="Line 15"/>
          <p:cNvSpPr>
            <a:spLocks noChangeShapeType="1"/>
          </p:cNvSpPr>
          <p:nvPr/>
        </p:nvSpPr>
        <p:spPr bwMode="auto">
          <a:xfrm>
            <a:off x="1979613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3" name="Line 16"/>
          <p:cNvSpPr>
            <a:spLocks noChangeShapeType="1"/>
          </p:cNvSpPr>
          <p:nvPr/>
        </p:nvSpPr>
        <p:spPr bwMode="auto">
          <a:xfrm flipV="1">
            <a:off x="1547813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4" name="Line 17"/>
          <p:cNvSpPr>
            <a:spLocks noChangeShapeType="1"/>
          </p:cNvSpPr>
          <p:nvPr/>
        </p:nvSpPr>
        <p:spPr bwMode="auto">
          <a:xfrm>
            <a:off x="2771775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5" name="Line 18"/>
          <p:cNvSpPr>
            <a:spLocks noChangeShapeType="1"/>
          </p:cNvSpPr>
          <p:nvPr/>
        </p:nvSpPr>
        <p:spPr bwMode="auto">
          <a:xfrm flipV="1">
            <a:off x="2339975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19"/>
          <p:cNvSpPr>
            <a:spLocks noChangeShapeType="1"/>
          </p:cNvSpPr>
          <p:nvPr/>
        </p:nvSpPr>
        <p:spPr bwMode="auto">
          <a:xfrm flipV="1">
            <a:off x="3203575" y="3141613"/>
            <a:ext cx="0" cy="5032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20"/>
          <p:cNvSpPr>
            <a:spLocks noChangeShapeType="1"/>
          </p:cNvSpPr>
          <p:nvPr/>
        </p:nvSpPr>
        <p:spPr bwMode="auto">
          <a:xfrm>
            <a:off x="4427538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8" name="Line 21"/>
          <p:cNvSpPr>
            <a:spLocks noChangeShapeType="1"/>
          </p:cNvSpPr>
          <p:nvPr/>
        </p:nvSpPr>
        <p:spPr bwMode="auto">
          <a:xfrm>
            <a:off x="5292725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9" name="Line 22"/>
          <p:cNvSpPr>
            <a:spLocks noChangeShapeType="1"/>
          </p:cNvSpPr>
          <p:nvPr/>
        </p:nvSpPr>
        <p:spPr bwMode="auto">
          <a:xfrm flipV="1">
            <a:off x="4860925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0" name="Line 23"/>
          <p:cNvSpPr>
            <a:spLocks noChangeShapeType="1"/>
          </p:cNvSpPr>
          <p:nvPr/>
        </p:nvSpPr>
        <p:spPr bwMode="auto">
          <a:xfrm>
            <a:off x="6084888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1" name="Line 24"/>
          <p:cNvSpPr>
            <a:spLocks noChangeShapeType="1"/>
          </p:cNvSpPr>
          <p:nvPr/>
        </p:nvSpPr>
        <p:spPr bwMode="auto">
          <a:xfrm flipV="1">
            <a:off x="5653088" y="31416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2" name="Line 25"/>
          <p:cNvSpPr>
            <a:spLocks noChangeShapeType="1"/>
          </p:cNvSpPr>
          <p:nvPr/>
        </p:nvSpPr>
        <p:spPr bwMode="auto">
          <a:xfrm flipV="1">
            <a:off x="4067175" y="3141613"/>
            <a:ext cx="0" cy="5032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3" name="Line 26"/>
          <p:cNvSpPr>
            <a:spLocks noChangeShapeType="1"/>
          </p:cNvSpPr>
          <p:nvPr/>
        </p:nvSpPr>
        <p:spPr bwMode="auto">
          <a:xfrm flipV="1">
            <a:off x="3635375" y="3141613"/>
            <a:ext cx="0" cy="5032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4" name="Text Box 27"/>
          <p:cNvSpPr txBox="1">
            <a:spLocks noChangeArrowheads="1"/>
          </p:cNvSpPr>
          <p:nvPr/>
        </p:nvSpPr>
        <p:spPr bwMode="auto">
          <a:xfrm>
            <a:off x="6784975" y="2708920"/>
            <a:ext cx="1630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366FF"/>
                </a:solidFill>
              </a:rPr>
              <a:t>Magnon</a:t>
            </a:r>
            <a:r>
              <a:rPr lang="en-US" sz="2000" dirty="0">
                <a:solidFill>
                  <a:srgbClr val="3366FF"/>
                </a:solidFill>
              </a:rPr>
              <a:t> S=1</a:t>
            </a:r>
          </a:p>
        </p:txBody>
      </p:sp>
      <p:sp>
        <p:nvSpPr>
          <p:cNvPr id="9245" name="Line 28"/>
          <p:cNvSpPr>
            <a:spLocks noChangeShapeType="1"/>
          </p:cNvSpPr>
          <p:nvPr/>
        </p:nvSpPr>
        <p:spPr bwMode="auto">
          <a:xfrm>
            <a:off x="1979613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6" name="Line 29"/>
          <p:cNvSpPr>
            <a:spLocks noChangeShapeType="1"/>
          </p:cNvSpPr>
          <p:nvPr/>
        </p:nvSpPr>
        <p:spPr bwMode="auto">
          <a:xfrm flipV="1">
            <a:off x="1547813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7" name="Line 30"/>
          <p:cNvSpPr>
            <a:spLocks noChangeShapeType="1"/>
          </p:cNvSpPr>
          <p:nvPr/>
        </p:nvSpPr>
        <p:spPr bwMode="auto">
          <a:xfrm>
            <a:off x="3203575" y="3789313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8" name="Line 31"/>
          <p:cNvSpPr>
            <a:spLocks noChangeShapeType="1"/>
          </p:cNvSpPr>
          <p:nvPr/>
        </p:nvSpPr>
        <p:spPr bwMode="auto">
          <a:xfrm flipV="1">
            <a:off x="2339975" y="3790901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9" name="Line 32"/>
          <p:cNvSpPr>
            <a:spLocks noChangeShapeType="1"/>
          </p:cNvSpPr>
          <p:nvPr/>
        </p:nvSpPr>
        <p:spPr bwMode="auto">
          <a:xfrm flipV="1">
            <a:off x="2771775" y="3789313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0" name="Line 33"/>
          <p:cNvSpPr>
            <a:spLocks noChangeShapeType="1"/>
          </p:cNvSpPr>
          <p:nvPr/>
        </p:nvSpPr>
        <p:spPr bwMode="auto">
          <a:xfrm>
            <a:off x="4427538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1" name="Line 34"/>
          <p:cNvSpPr>
            <a:spLocks noChangeShapeType="1"/>
          </p:cNvSpPr>
          <p:nvPr/>
        </p:nvSpPr>
        <p:spPr bwMode="auto">
          <a:xfrm>
            <a:off x="5292725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2" name="Line 35"/>
          <p:cNvSpPr>
            <a:spLocks noChangeShapeType="1"/>
          </p:cNvSpPr>
          <p:nvPr/>
        </p:nvSpPr>
        <p:spPr bwMode="auto">
          <a:xfrm flipV="1">
            <a:off x="4860925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3" name="Line 36"/>
          <p:cNvSpPr>
            <a:spLocks noChangeShapeType="1"/>
          </p:cNvSpPr>
          <p:nvPr/>
        </p:nvSpPr>
        <p:spPr bwMode="auto">
          <a:xfrm>
            <a:off x="6084888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4" name="Line 37"/>
          <p:cNvSpPr>
            <a:spLocks noChangeShapeType="1"/>
          </p:cNvSpPr>
          <p:nvPr/>
        </p:nvSpPr>
        <p:spPr bwMode="auto">
          <a:xfrm flipV="1">
            <a:off x="5653088" y="379090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5" name="Line 38"/>
          <p:cNvSpPr>
            <a:spLocks noChangeShapeType="1"/>
          </p:cNvSpPr>
          <p:nvPr/>
        </p:nvSpPr>
        <p:spPr bwMode="auto">
          <a:xfrm flipV="1">
            <a:off x="4067175" y="3790901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6" name="Line 39"/>
          <p:cNvSpPr>
            <a:spLocks noChangeShapeType="1"/>
          </p:cNvSpPr>
          <p:nvPr/>
        </p:nvSpPr>
        <p:spPr bwMode="auto">
          <a:xfrm flipV="1">
            <a:off x="3635375" y="3790901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7" name="Line 40"/>
          <p:cNvSpPr>
            <a:spLocks noChangeShapeType="1"/>
          </p:cNvSpPr>
          <p:nvPr/>
        </p:nvSpPr>
        <p:spPr bwMode="auto">
          <a:xfrm>
            <a:off x="1979613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8" name="Line 41"/>
          <p:cNvSpPr>
            <a:spLocks noChangeShapeType="1"/>
          </p:cNvSpPr>
          <p:nvPr/>
        </p:nvSpPr>
        <p:spPr bwMode="auto">
          <a:xfrm flipV="1">
            <a:off x="1547813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59" name="Line 42"/>
          <p:cNvSpPr>
            <a:spLocks noChangeShapeType="1"/>
          </p:cNvSpPr>
          <p:nvPr/>
        </p:nvSpPr>
        <p:spPr bwMode="auto">
          <a:xfrm>
            <a:off x="3203575" y="4508451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0" name="Line 43"/>
          <p:cNvSpPr>
            <a:spLocks noChangeShapeType="1"/>
          </p:cNvSpPr>
          <p:nvPr/>
        </p:nvSpPr>
        <p:spPr bwMode="auto">
          <a:xfrm flipV="1">
            <a:off x="2339975" y="4510038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1" name="Line 44"/>
          <p:cNvSpPr>
            <a:spLocks noChangeShapeType="1"/>
          </p:cNvSpPr>
          <p:nvPr/>
        </p:nvSpPr>
        <p:spPr bwMode="auto">
          <a:xfrm flipV="1">
            <a:off x="2771775" y="4508451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2" name="Line 45"/>
          <p:cNvSpPr>
            <a:spLocks noChangeShapeType="1"/>
          </p:cNvSpPr>
          <p:nvPr/>
        </p:nvSpPr>
        <p:spPr bwMode="auto">
          <a:xfrm>
            <a:off x="4067175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3" name="Line 46"/>
          <p:cNvSpPr>
            <a:spLocks noChangeShapeType="1"/>
          </p:cNvSpPr>
          <p:nvPr/>
        </p:nvSpPr>
        <p:spPr bwMode="auto">
          <a:xfrm>
            <a:off x="5292725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4" name="Line 47"/>
          <p:cNvSpPr>
            <a:spLocks noChangeShapeType="1"/>
          </p:cNvSpPr>
          <p:nvPr/>
        </p:nvSpPr>
        <p:spPr bwMode="auto">
          <a:xfrm flipV="1">
            <a:off x="4860925" y="4510038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5" name="Line 48"/>
          <p:cNvSpPr>
            <a:spLocks noChangeShapeType="1"/>
          </p:cNvSpPr>
          <p:nvPr/>
        </p:nvSpPr>
        <p:spPr bwMode="auto">
          <a:xfrm>
            <a:off x="6084888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6" name="Line 49"/>
          <p:cNvSpPr>
            <a:spLocks noChangeShapeType="1"/>
          </p:cNvSpPr>
          <p:nvPr/>
        </p:nvSpPr>
        <p:spPr bwMode="auto">
          <a:xfrm flipV="1">
            <a:off x="5653088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7" name="Line 50"/>
          <p:cNvSpPr>
            <a:spLocks noChangeShapeType="1"/>
          </p:cNvSpPr>
          <p:nvPr/>
        </p:nvSpPr>
        <p:spPr bwMode="auto">
          <a:xfrm flipV="1">
            <a:off x="4427538" y="4510038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8" name="Line 51"/>
          <p:cNvSpPr>
            <a:spLocks noChangeShapeType="1"/>
          </p:cNvSpPr>
          <p:nvPr/>
        </p:nvSpPr>
        <p:spPr bwMode="auto">
          <a:xfrm flipV="1">
            <a:off x="3635375" y="4510038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69" name="Text Box 52"/>
          <p:cNvSpPr txBox="1">
            <a:spLocks noChangeArrowheads="1"/>
          </p:cNvSpPr>
          <p:nvPr/>
        </p:nvSpPr>
        <p:spPr bwMode="auto">
          <a:xfrm>
            <a:off x="6711950" y="4077072"/>
            <a:ext cx="20245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C0066"/>
                </a:solidFill>
              </a:rPr>
              <a:t>Two </a:t>
            </a:r>
            <a:r>
              <a:rPr lang="en-US" sz="2000" dirty="0" err="1" smtClean="0">
                <a:solidFill>
                  <a:srgbClr val="CC0066"/>
                </a:solidFill>
              </a:rPr>
              <a:t>spinons</a:t>
            </a:r>
            <a:r>
              <a:rPr lang="en-US" sz="2000" dirty="0" smtClean="0">
                <a:solidFill>
                  <a:srgbClr val="CC0066"/>
                </a:solidFill>
              </a:rPr>
              <a:t> each</a:t>
            </a:r>
          </a:p>
          <a:p>
            <a:r>
              <a:rPr lang="en-US" sz="2000" dirty="0" smtClean="0">
                <a:solidFill>
                  <a:srgbClr val="CC0066"/>
                </a:solidFill>
              </a:rPr>
              <a:t> with s=1/2</a:t>
            </a:r>
            <a:endParaRPr lang="en-US" sz="2000" dirty="0">
              <a:solidFill>
                <a:srgbClr val="CC0066"/>
              </a:solidFill>
            </a:endParaRPr>
          </a:p>
        </p:txBody>
      </p:sp>
      <p:sp>
        <p:nvSpPr>
          <p:cNvPr id="9270" name="Line 53"/>
          <p:cNvSpPr>
            <a:spLocks noChangeShapeType="1"/>
          </p:cNvSpPr>
          <p:nvPr/>
        </p:nvSpPr>
        <p:spPr bwMode="auto">
          <a:xfrm>
            <a:off x="7380313" y="3068960"/>
            <a:ext cx="0" cy="10801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71" name="Text Box 54"/>
          <p:cNvSpPr txBox="1">
            <a:spLocks noChangeArrowheads="1"/>
          </p:cNvSpPr>
          <p:nvPr/>
        </p:nvSpPr>
        <p:spPr bwMode="auto">
          <a:xfrm>
            <a:off x="1691680" y="5085184"/>
            <a:ext cx="48522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/>
              <a:t>Spinons</a:t>
            </a:r>
            <a:r>
              <a:rPr lang="en-US" sz="2800" dirty="0"/>
              <a:t> propagate via    J S</a:t>
            </a:r>
            <a:r>
              <a:rPr lang="en-US" sz="2800" baseline="-25000" dirty="0"/>
              <a:t>i</a:t>
            </a:r>
            <a:r>
              <a:rPr lang="en-US" sz="2800" baseline="30000" dirty="0"/>
              <a:t>+</a:t>
            </a:r>
            <a:r>
              <a:rPr lang="en-US" sz="2800" dirty="0"/>
              <a:t>S</a:t>
            </a:r>
            <a:r>
              <a:rPr lang="en-US" sz="2800" baseline="30000" dirty="0"/>
              <a:t>-</a:t>
            </a:r>
            <a:r>
              <a:rPr lang="en-US" sz="2800" baseline="-25000" dirty="0"/>
              <a:t>1+1</a:t>
            </a:r>
            <a:endParaRPr lang="en-US" sz="2800" baseline="30000" dirty="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>
            <p:ph idx="1"/>
          </p:nvPr>
        </p:nvGraphicFramePr>
        <p:xfrm>
          <a:off x="3495675" y="1830388"/>
          <a:ext cx="2151063" cy="4064000"/>
        </p:xfrm>
        <a:graphic>
          <a:graphicData uri="http://schemas.openxmlformats.org/presentationml/2006/ole">
            <p:oleObj spid="_x0000_s4098" name="Equation" r:id="rId3" imgW="114120" imgH="215640" progId="Equation.3">
              <p:embed/>
            </p:oleObj>
          </a:graphicData>
        </a:graphic>
      </p:graphicFrame>
      <p:sp>
        <p:nvSpPr>
          <p:cNvPr id="56" name="Rectangle 55"/>
          <p:cNvSpPr/>
          <p:nvPr/>
        </p:nvSpPr>
        <p:spPr>
          <a:xfrm>
            <a:off x="611560" y="1628800"/>
            <a:ext cx="7878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Magnons</a:t>
            </a:r>
            <a:r>
              <a:rPr lang="en-US" sz="2800" b="1" dirty="0" smtClean="0">
                <a:solidFill>
                  <a:srgbClr val="FF0000"/>
                </a:solidFill>
              </a:rPr>
              <a:t> and </a:t>
            </a:r>
            <a:r>
              <a:rPr lang="en-US" sz="2800" b="1" dirty="0" err="1" smtClean="0">
                <a:solidFill>
                  <a:srgbClr val="FF0000"/>
                </a:solidFill>
              </a:rPr>
              <a:t>spinons</a:t>
            </a:r>
            <a:r>
              <a:rPr lang="en-US" sz="2800" b="1" dirty="0" smtClean="0">
                <a:solidFill>
                  <a:srgbClr val="FF0000"/>
                </a:solidFill>
              </a:rPr>
              <a:t> in 1D Neel </a:t>
            </a:r>
            <a:r>
              <a:rPr lang="en-US" sz="2800" b="1" dirty="0" err="1" smtClean="0">
                <a:solidFill>
                  <a:srgbClr val="FF0000"/>
                </a:solidFill>
              </a:rPr>
              <a:t>antiferromagnet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03648" y="5590981"/>
            <a:ext cx="7131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Once the </a:t>
            </a:r>
            <a:r>
              <a:rPr lang="en-US" dirty="0" err="1" smtClean="0"/>
              <a:t>spinons</a:t>
            </a:r>
            <a:r>
              <a:rPr lang="en-US" dirty="0" smtClean="0"/>
              <a:t> have moved through the central region looks like all the </a:t>
            </a:r>
          </a:p>
          <a:p>
            <a:r>
              <a:rPr lang="en-US" dirty="0" smtClean="0"/>
              <a:t>spins have reversed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23672" r="6340"/>
          <a:stretch>
            <a:fillRect/>
          </a:stretch>
        </p:blipFill>
        <p:spPr bwMode="auto">
          <a:xfrm>
            <a:off x="619125" y="357188"/>
            <a:ext cx="60039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4"/>
          <p:cNvSpPr txBox="1">
            <a:spLocks noChangeArrowheads="1"/>
          </p:cNvSpPr>
          <p:nvPr/>
        </p:nvSpPr>
        <p:spPr bwMode="auto">
          <a:xfrm>
            <a:off x="4786313" y="4214813"/>
            <a:ext cx="3692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Inelastic Neutron scattering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 contrast="38000"/>
          </a:blip>
          <a:srcRect l="2029" r="10591" b="3484"/>
          <a:stretch>
            <a:fillRect/>
          </a:stretch>
        </p:blipFill>
        <p:spPr bwMode="auto">
          <a:xfrm>
            <a:off x="642938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Heisenberg In two and three dimensions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4848" y="620688"/>
            <a:ext cx="8229600" cy="62373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In higher dimensions the magnetic excitations are much more like conventional </a:t>
            </a:r>
            <a:r>
              <a:rPr lang="en-US" dirty="0" err="1" smtClean="0"/>
              <a:t>magnons</a:t>
            </a:r>
            <a:r>
              <a:rPr lang="en-US" dirty="0" smtClean="0"/>
              <a:t> although a lesson also there can be learned from the 1D case. </a:t>
            </a:r>
          </a:p>
          <a:p>
            <a:r>
              <a:rPr lang="en-US" dirty="0" smtClean="0"/>
              <a:t>In 1D it has been known theoretically </a:t>
            </a:r>
            <a:r>
              <a:rPr lang="en-US" dirty="0" smtClean="0"/>
              <a:t>since 1983 </a:t>
            </a:r>
            <a:r>
              <a:rPr lang="en-US" dirty="0" smtClean="0"/>
              <a:t>that the actual magnetic excitations are </a:t>
            </a:r>
            <a:r>
              <a:rPr lang="en-US" dirty="0" err="1" smtClean="0"/>
              <a:t>spinons</a:t>
            </a:r>
            <a:r>
              <a:rPr lang="en-US" dirty="0" smtClean="0"/>
              <a:t> and not </a:t>
            </a:r>
            <a:r>
              <a:rPr lang="en-US" dirty="0" err="1" smtClean="0"/>
              <a:t>magnons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Neutron inelastic scattering also in 1D may look somewhat like </a:t>
            </a:r>
            <a:r>
              <a:rPr lang="en-US" dirty="0" err="1" smtClean="0"/>
              <a:t>magnons</a:t>
            </a:r>
            <a:r>
              <a:rPr lang="en-US" dirty="0" smtClean="0"/>
              <a:t> but it was only after one looked carefully at smaller structures and the “ background” that one could recognize the </a:t>
            </a:r>
            <a:r>
              <a:rPr lang="en-US" dirty="0" err="1" smtClean="0"/>
              <a:t>spinon</a:t>
            </a:r>
            <a:r>
              <a:rPr lang="en-US" dirty="0" smtClean="0"/>
              <a:t> character of the excitations.</a:t>
            </a:r>
            <a:r>
              <a:rPr lang="en-US" dirty="0" smtClean="0"/>
              <a:t> </a:t>
            </a:r>
            <a:r>
              <a:rPr lang="en-US" sz="2100" dirty="0" smtClean="0"/>
              <a:t>Tennant et al PRB532, 13358 (1995) </a:t>
            </a:r>
            <a:endParaRPr lang="en-US" sz="2100" dirty="0" smtClean="0"/>
          </a:p>
          <a:p>
            <a:r>
              <a:rPr lang="en-US" dirty="0" smtClean="0"/>
              <a:t> Although it seems difficult to define </a:t>
            </a:r>
            <a:r>
              <a:rPr lang="en-US" dirty="0" err="1" smtClean="0"/>
              <a:t>spinons</a:t>
            </a:r>
            <a:r>
              <a:rPr lang="en-US" dirty="0" smtClean="0"/>
              <a:t> in 2 and 3D there will be incoherent contributions to the </a:t>
            </a:r>
            <a:r>
              <a:rPr lang="en-US" dirty="0" err="1" smtClean="0"/>
              <a:t>magnon</a:t>
            </a:r>
            <a:r>
              <a:rPr lang="en-US" dirty="0" smtClean="0"/>
              <a:t> excitations since </a:t>
            </a:r>
            <a:r>
              <a:rPr lang="en-US" dirty="0" err="1" smtClean="0"/>
              <a:t>magnons</a:t>
            </a:r>
            <a:r>
              <a:rPr lang="en-US" dirty="0" smtClean="0"/>
              <a:t> like other quasi particles will be dressed .</a:t>
            </a:r>
            <a:endParaRPr lang="en-US" sz="2100" dirty="0" smtClean="0"/>
          </a:p>
          <a:p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2564904"/>
            <a:ext cx="504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Haldane PRL 50 1153 (1983) and ibid 93A, 464 1983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Vladimir </a:t>
            </a:r>
            <a:r>
              <a:rPr lang="en-US" dirty="0" err="1" smtClean="0"/>
              <a:t>Hinkov</a:t>
            </a:r>
            <a:r>
              <a:rPr lang="en-US" dirty="0" smtClean="0"/>
              <a:t> a Max Planck /UBC QMI visiting professor will give a lecture on Neutron scattering in March in which some of these aspects will be addressed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|Doped systems” </a:t>
            </a:r>
            <a:r>
              <a:rPr lang="en-US" dirty="0" err="1" smtClean="0"/>
              <a:t>i.e.Less</a:t>
            </a:r>
            <a:r>
              <a:rPr lang="en-US" dirty="0" smtClean="0"/>
              <a:t> than ½ filled Hubbard S band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051720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83768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15816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7864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79912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11960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44008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76056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08104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0152" y="1844824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1944502" y="1880034"/>
            <a:ext cx="36004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312654" y="1880034"/>
            <a:ext cx="36004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807804" y="1880828"/>
            <a:ext cx="360834" cy="7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968838" y="1880034"/>
            <a:ext cx="36004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4103948" y="1880828"/>
            <a:ext cx="360834" cy="7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472100" y="1880034"/>
            <a:ext cx="360834" cy="7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31840" y="1412776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J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0" name="Elbow Connector 39"/>
          <p:cNvCxnSpPr/>
          <p:nvPr/>
        </p:nvCxnSpPr>
        <p:spPr>
          <a:xfrm>
            <a:off x="4283968" y="1627212"/>
            <a:ext cx="504056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27984" y="126876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87624" y="2132856"/>
            <a:ext cx="433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Consider U&gt;&gt;t  and the </a:t>
            </a:r>
            <a:r>
              <a:rPr lang="en-US" sz="2400" dirty="0" err="1" smtClean="0"/>
              <a:t>t,J</a:t>
            </a:r>
            <a:r>
              <a:rPr lang="en-US" sz="2400" dirty="0" smtClean="0"/>
              <a:t> model </a:t>
            </a:r>
            <a:endParaRPr lang="en-US" sz="2400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5796136" y="2132856"/>
          <a:ext cx="1429370" cy="415817"/>
        </p:xfrm>
        <a:graphic>
          <a:graphicData uri="http://schemas.openxmlformats.org/presentationml/2006/ole">
            <p:oleObj spid="_x0000_s2050" name="Équation" r:id="rId3" imgW="698400" imgH="20304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83568" y="2780928"/>
          <a:ext cx="6942564" cy="864096"/>
        </p:xfrm>
        <a:graphic>
          <a:graphicData uri="http://schemas.openxmlformats.org/presentationml/2006/ole">
            <p:oleObj spid="_x0000_s2051" name="Équation" r:id="rId4" imgW="2958840" imgH="368280" progId="Equation.3">
              <p:embed/>
            </p:oleObj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0" y="3573016"/>
            <a:ext cx="369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Sums are for j  a nearest neighbor to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95936" y="3605321"/>
            <a:ext cx="2064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Avoids double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occupancy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4536790" y="3464210"/>
            <a:ext cx="503262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67544" y="4365104"/>
            <a:ext cx="6366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Goes to a spin only Heisenberg Hamiltonian for half filling </a:t>
            </a:r>
            <a:endParaRPr lang="en-US" sz="2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95536" y="4797152"/>
            <a:ext cx="8406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Although this Hamiltonian looks plausible for U&gt;&gt;t I do not</a:t>
            </a:r>
          </a:p>
          <a:p>
            <a:r>
              <a:rPr lang="en-US" sz="2400" dirty="0" smtClean="0"/>
              <a:t> know of any real proof of the transformation from Hubbard to  </a:t>
            </a:r>
            <a:r>
              <a:rPr lang="en-US" sz="2400" dirty="0" err="1" smtClean="0"/>
              <a:t>t,J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611560" y="5661248"/>
            <a:ext cx="7845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There also is no exact solution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tJ</a:t>
            </a:r>
            <a:r>
              <a:rPr lang="en-US" sz="2400" b="1" dirty="0" smtClean="0">
                <a:solidFill>
                  <a:srgbClr val="FF0000"/>
                </a:solidFill>
              </a:rPr>
              <a:t> model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</a:rPr>
              <a:t>tJ</a:t>
            </a:r>
            <a:r>
              <a:rPr lang="en-US" sz="2400" b="1" dirty="0" smtClean="0">
                <a:solidFill>
                  <a:srgbClr val="FF0000"/>
                </a:solidFill>
              </a:rPr>
              <a:t> model is one of the most used models in attempts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To describe the high temperature superconducting </a:t>
            </a:r>
            <a:r>
              <a:rPr lang="en-US" sz="2400" b="1" dirty="0" err="1" smtClean="0">
                <a:solidFill>
                  <a:srgbClr val="FF0000"/>
                </a:solidFill>
              </a:rPr>
              <a:t>cuprates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692696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For J very small we might think of a </a:t>
            </a:r>
            <a:r>
              <a:rPr lang="en-US" sz="2800" dirty="0" err="1" smtClean="0"/>
              <a:t>spinless</a:t>
            </a:r>
            <a:r>
              <a:rPr lang="en-US" sz="2800" dirty="0" smtClean="0"/>
              <a:t> </a:t>
            </a:r>
            <a:r>
              <a:rPr lang="en-US" sz="2800" dirty="0" err="1" smtClean="0"/>
              <a:t>Fermion</a:t>
            </a:r>
            <a:r>
              <a:rPr lang="en-US" sz="2800" dirty="0" smtClean="0"/>
              <a:t> model in which a single Slater Determinant of single particle Bloch states would be </a:t>
            </a:r>
            <a:r>
              <a:rPr lang="en-US" sz="2800" dirty="0" err="1" smtClean="0"/>
              <a:t>eigenfunctions</a:t>
            </a:r>
            <a:r>
              <a:rPr lang="en-US" sz="2800" dirty="0" smtClean="0"/>
              <a:t> of H and at the same time the single particles would avoid being on the same site because they are Fermions. </a:t>
            </a:r>
          </a:p>
          <a:p>
            <a:r>
              <a:rPr lang="en-US" sz="2800" dirty="0" smtClean="0"/>
              <a:t>In this model all signs of magnetism would disappear. </a:t>
            </a:r>
            <a:endParaRPr lang="en-US" sz="2800" dirty="0"/>
          </a:p>
          <a:p>
            <a:r>
              <a:rPr lang="en-US" sz="2800" dirty="0" smtClean="0"/>
              <a:t>It however takes care of double occupancy and still remains otherwise single particle like.</a:t>
            </a:r>
          </a:p>
          <a:p>
            <a:r>
              <a:rPr lang="en-US" sz="2800" dirty="0" smtClean="0"/>
              <a:t> In this </a:t>
            </a:r>
            <a:r>
              <a:rPr lang="en-US" sz="2800" dirty="0" err="1" smtClean="0"/>
              <a:t>Spinless</a:t>
            </a:r>
            <a:r>
              <a:rPr lang="en-US" sz="2800" dirty="0" smtClean="0"/>
              <a:t> </a:t>
            </a:r>
            <a:r>
              <a:rPr lang="en-US" sz="2800" dirty="0" err="1" smtClean="0"/>
              <a:t>Fermion</a:t>
            </a:r>
            <a:r>
              <a:rPr lang="en-US" sz="2800" dirty="0" smtClean="0"/>
              <a:t> model We see that each </a:t>
            </a:r>
            <a:r>
              <a:rPr lang="en-US" sz="2800" dirty="0" err="1"/>
              <a:t>F</a:t>
            </a:r>
            <a:r>
              <a:rPr lang="en-US" sz="2800" dirty="0" err="1" smtClean="0"/>
              <a:t>ermion</a:t>
            </a:r>
            <a:r>
              <a:rPr lang="en-US" sz="2800" dirty="0" smtClean="0"/>
              <a:t> indeed blocks two states of the initial Hubbard model  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Spin charge separation in 1D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971352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 flipV="1">
            <a:off x="179388" y="65246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V="1">
            <a:off x="539552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176351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V="1">
            <a:off x="133171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262711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V="1">
            <a:off x="219531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3419277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428446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V="1">
            <a:off x="3852664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5076627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 flipV="1">
            <a:off x="4644827" y="184482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>
            <a:off x="971352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 flipV="1">
            <a:off x="539552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>
            <a:off x="1763514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 flipV="1">
            <a:off x="1331714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3" name="Line 19"/>
          <p:cNvSpPr>
            <a:spLocks noChangeShapeType="1"/>
          </p:cNvSpPr>
          <p:nvPr/>
        </p:nvSpPr>
        <p:spPr bwMode="auto">
          <a:xfrm>
            <a:off x="2627114" y="2565549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 flipV="1">
            <a:off x="2195314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5" name="Line 21"/>
          <p:cNvSpPr>
            <a:spLocks noChangeShapeType="1"/>
          </p:cNvSpPr>
          <p:nvPr/>
        </p:nvSpPr>
        <p:spPr bwMode="auto">
          <a:xfrm>
            <a:off x="3058914" y="2565549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6" name="Line 22"/>
          <p:cNvSpPr>
            <a:spLocks noChangeShapeType="1"/>
          </p:cNvSpPr>
          <p:nvPr/>
        </p:nvSpPr>
        <p:spPr bwMode="auto">
          <a:xfrm>
            <a:off x="4284464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V="1">
            <a:off x="3852664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>
            <a:off x="5076627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 flipV="1">
            <a:off x="4644827" y="25655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971352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1" name="Line 27"/>
          <p:cNvSpPr>
            <a:spLocks noChangeShapeType="1"/>
          </p:cNvSpPr>
          <p:nvPr/>
        </p:nvSpPr>
        <p:spPr bwMode="auto">
          <a:xfrm flipV="1">
            <a:off x="539552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>
            <a:off x="1763514" y="3286274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V="1">
            <a:off x="1331714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4" name="Line 30"/>
          <p:cNvSpPr>
            <a:spLocks noChangeShapeType="1"/>
          </p:cNvSpPr>
          <p:nvPr/>
        </p:nvSpPr>
        <p:spPr bwMode="auto">
          <a:xfrm>
            <a:off x="2195314" y="3284687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5" name="Line 31"/>
          <p:cNvSpPr>
            <a:spLocks noChangeShapeType="1"/>
          </p:cNvSpPr>
          <p:nvPr/>
        </p:nvSpPr>
        <p:spPr bwMode="auto">
          <a:xfrm flipV="1">
            <a:off x="2627114" y="328468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6" name="Line 32"/>
          <p:cNvSpPr>
            <a:spLocks noChangeShapeType="1"/>
          </p:cNvSpPr>
          <p:nvPr/>
        </p:nvSpPr>
        <p:spPr bwMode="auto">
          <a:xfrm>
            <a:off x="4284464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7" name="Line 33"/>
          <p:cNvSpPr>
            <a:spLocks noChangeShapeType="1"/>
          </p:cNvSpPr>
          <p:nvPr/>
        </p:nvSpPr>
        <p:spPr bwMode="auto">
          <a:xfrm flipV="1">
            <a:off x="3852664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8" name="Line 34"/>
          <p:cNvSpPr>
            <a:spLocks noChangeShapeType="1"/>
          </p:cNvSpPr>
          <p:nvPr/>
        </p:nvSpPr>
        <p:spPr bwMode="auto">
          <a:xfrm>
            <a:off x="5076627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9" name="Line 35"/>
          <p:cNvSpPr>
            <a:spLocks noChangeShapeType="1"/>
          </p:cNvSpPr>
          <p:nvPr/>
        </p:nvSpPr>
        <p:spPr bwMode="auto">
          <a:xfrm flipV="1">
            <a:off x="4644827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0" name="Line 36"/>
          <p:cNvSpPr>
            <a:spLocks noChangeShapeType="1"/>
          </p:cNvSpPr>
          <p:nvPr/>
        </p:nvSpPr>
        <p:spPr bwMode="auto">
          <a:xfrm>
            <a:off x="971352" y="4078437"/>
            <a:ext cx="0" cy="50323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1" name="Line 37"/>
          <p:cNvSpPr>
            <a:spLocks noChangeShapeType="1"/>
          </p:cNvSpPr>
          <p:nvPr/>
        </p:nvSpPr>
        <p:spPr bwMode="auto">
          <a:xfrm flipV="1">
            <a:off x="539552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2" name="Line 38"/>
          <p:cNvSpPr>
            <a:spLocks noChangeShapeType="1"/>
          </p:cNvSpPr>
          <p:nvPr/>
        </p:nvSpPr>
        <p:spPr bwMode="auto">
          <a:xfrm>
            <a:off x="1331714" y="4076849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3" name="Line 39"/>
          <p:cNvSpPr>
            <a:spLocks noChangeShapeType="1"/>
          </p:cNvSpPr>
          <p:nvPr/>
        </p:nvSpPr>
        <p:spPr bwMode="auto">
          <a:xfrm flipV="1">
            <a:off x="1763514" y="40768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4" name="Line 40"/>
          <p:cNvSpPr>
            <a:spLocks noChangeShapeType="1"/>
          </p:cNvSpPr>
          <p:nvPr/>
        </p:nvSpPr>
        <p:spPr bwMode="auto">
          <a:xfrm>
            <a:off x="2195314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5" name="Line 41"/>
          <p:cNvSpPr>
            <a:spLocks noChangeShapeType="1"/>
          </p:cNvSpPr>
          <p:nvPr/>
        </p:nvSpPr>
        <p:spPr bwMode="auto">
          <a:xfrm flipV="1">
            <a:off x="2627114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6" name="Line 42"/>
          <p:cNvSpPr>
            <a:spLocks noChangeShapeType="1"/>
          </p:cNvSpPr>
          <p:nvPr/>
        </p:nvSpPr>
        <p:spPr bwMode="auto">
          <a:xfrm>
            <a:off x="4284464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7" name="Line 43"/>
          <p:cNvSpPr>
            <a:spLocks noChangeShapeType="1"/>
          </p:cNvSpPr>
          <p:nvPr/>
        </p:nvSpPr>
        <p:spPr bwMode="auto">
          <a:xfrm flipV="1">
            <a:off x="3852664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8" name="Line 44"/>
          <p:cNvSpPr>
            <a:spLocks noChangeShapeType="1"/>
          </p:cNvSpPr>
          <p:nvPr/>
        </p:nvSpPr>
        <p:spPr bwMode="auto">
          <a:xfrm>
            <a:off x="5076627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29" name="Line 45"/>
          <p:cNvSpPr>
            <a:spLocks noChangeShapeType="1"/>
          </p:cNvSpPr>
          <p:nvPr/>
        </p:nvSpPr>
        <p:spPr bwMode="auto">
          <a:xfrm flipV="1">
            <a:off x="4644827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0" name="Line 46"/>
          <p:cNvSpPr>
            <a:spLocks noChangeShapeType="1"/>
          </p:cNvSpPr>
          <p:nvPr/>
        </p:nvSpPr>
        <p:spPr bwMode="auto">
          <a:xfrm flipV="1">
            <a:off x="1763514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1" name="Line 47"/>
          <p:cNvSpPr>
            <a:spLocks noChangeShapeType="1"/>
          </p:cNvSpPr>
          <p:nvPr/>
        </p:nvSpPr>
        <p:spPr bwMode="auto">
          <a:xfrm>
            <a:off x="539552" y="4797574"/>
            <a:ext cx="0" cy="5032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2" name="Line 48"/>
          <p:cNvSpPr>
            <a:spLocks noChangeShapeType="1"/>
          </p:cNvSpPr>
          <p:nvPr/>
        </p:nvSpPr>
        <p:spPr bwMode="auto">
          <a:xfrm>
            <a:off x="2987477" y="4078437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3" name="Line 49"/>
          <p:cNvSpPr>
            <a:spLocks noChangeShapeType="1"/>
          </p:cNvSpPr>
          <p:nvPr/>
        </p:nvSpPr>
        <p:spPr bwMode="auto">
          <a:xfrm flipV="1">
            <a:off x="2627114" y="40768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4" name="Line 50"/>
          <p:cNvSpPr>
            <a:spLocks noChangeShapeType="1"/>
          </p:cNvSpPr>
          <p:nvPr/>
        </p:nvSpPr>
        <p:spPr bwMode="auto">
          <a:xfrm>
            <a:off x="4355902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5" name="Line 51"/>
          <p:cNvSpPr>
            <a:spLocks noChangeShapeType="1"/>
          </p:cNvSpPr>
          <p:nvPr/>
        </p:nvSpPr>
        <p:spPr bwMode="auto">
          <a:xfrm flipV="1">
            <a:off x="3924102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6" name="Line 52"/>
          <p:cNvSpPr>
            <a:spLocks noChangeShapeType="1"/>
          </p:cNvSpPr>
          <p:nvPr/>
        </p:nvSpPr>
        <p:spPr bwMode="auto">
          <a:xfrm>
            <a:off x="5148064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7" name="Line 53"/>
          <p:cNvSpPr>
            <a:spLocks noChangeShapeType="1"/>
          </p:cNvSpPr>
          <p:nvPr/>
        </p:nvSpPr>
        <p:spPr bwMode="auto">
          <a:xfrm flipV="1">
            <a:off x="4716264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38" name="Oval 54"/>
          <p:cNvSpPr>
            <a:spLocks noChangeArrowheads="1"/>
          </p:cNvSpPr>
          <p:nvPr/>
        </p:nvSpPr>
        <p:spPr bwMode="auto">
          <a:xfrm>
            <a:off x="2865239" y="1989287"/>
            <a:ext cx="266700" cy="266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39" name="Oval 55"/>
          <p:cNvSpPr>
            <a:spLocks noChangeArrowheads="1"/>
          </p:cNvSpPr>
          <p:nvPr/>
        </p:nvSpPr>
        <p:spPr bwMode="auto">
          <a:xfrm>
            <a:off x="3276402" y="2636987"/>
            <a:ext cx="266700" cy="266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40" name="Line 56"/>
          <p:cNvSpPr>
            <a:spLocks noChangeShapeType="1"/>
          </p:cNvSpPr>
          <p:nvPr/>
        </p:nvSpPr>
        <p:spPr bwMode="auto">
          <a:xfrm>
            <a:off x="3058914" y="32862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41" name="Oval 57"/>
          <p:cNvSpPr>
            <a:spLocks noChangeArrowheads="1"/>
          </p:cNvSpPr>
          <p:nvPr/>
        </p:nvSpPr>
        <p:spPr bwMode="auto">
          <a:xfrm>
            <a:off x="3297039" y="3429149"/>
            <a:ext cx="266700" cy="266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42" name="Oval 58"/>
          <p:cNvSpPr>
            <a:spLocks noChangeArrowheads="1"/>
          </p:cNvSpPr>
          <p:nvPr/>
        </p:nvSpPr>
        <p:spPr bwMode="auto">
          <a:xfrm>
            <a:off x="3297039" y="4149874"/>
            <a:ext cx="266700" cy="266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43" name="Oval 59"/>
          <p:cNvSpPr>
            <a:spLocks noChangeArrowheads="1"/>
          </p:cNvSpPr>
          <p:nvPr/>
        </p:nvSpPr>
        <p:spPr bwMode="auto">
          <a:xfrm>
            <a:off x="3347839" y="4869012"/>
            <a:ext cx="266700" cy="266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44" name="Line 60"/>
          <p:cNvSpPr>
            <a:spLocks noChangeShapeType="1"/>
          </p:cNvSpPr>
          <p:nvPr/>
        </p:nvSpPr>
        <p:spPr bwMode="auto">
          <a:xfrm>
            <a:off x="2195314" y="4076849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45" name="Line 61"/>
          <p:cNvSpPr>
            <a:spLocks noChangeShapeType="1"/>
          </p:cNvSpPr>
          <p:nvPr/>
        </p:nvSpPr>
        <p:spPr bwMode="auto">
          <a:xfrm>
            <a:off x="2987477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46" name="Line 62"/>
          <p:cNvSpPr>
            <a:spLocks noChangeShapeType="1"/>
          </p:cNvSpPr>
          <p:nvPr/>
        </p:nvSpPr>
        <p:spPr bwMode="auto">
          <a:xfrm>
            <a:off x="1403152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47" name="Line 63"/>
          <p:cNvSpPr>
            <a:spLocks noChangeShapeType="1"/>
          </p:cNvSpPr>
          <p:nvPr/>
        </p:nvSpPr>
        <p:spPr bwMode="auto">
          <a:xfrm flipV="1">
            <a:off x="971352" y="479757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67648" name="AutoShape 64"/>
          <p:cNvCxnSpPr>
            <a:cxnSpLocks noChangeShapeType="1"/>
          </p:cNvCxnSpPr>
          <p:nvPr/>
        </p:nvCxnSpPr>
        <p:spPr bwMode="auto">
          <a:xfrm>
            <a:off x="2987824" y="5661025"/>
            <a:ext cx="8651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67649" name="Text Box 65"/>
          <p:cNvSpPr txBox="1">
            <a:spLocks noChangeArrowheads="1"/>
          </p:cNvSpPr>
          <p:nvPr/>
        </p:nvSpPr>
        <p:spPr bwMode="auto">
          <a:xfrm>
            <a:off x="2843808" y="573405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Antiphase</a:t>
            </a:r>
            <a:r>
              <a:rPr lang="en-US" dirty="0"/>
              <a:t> </a:t>
            </a:r>
          </a:p>
          <a:p>
            <a:r>
              <a:rPr lang="en-US" dirty="0"/>
              <a:t>Domain wall</a:t>
            </a:r>
          </a:p>
        </p:txBody>
      </p:sp>
      <p:sp>
        <p:nvSpPr>
          <p:cNvPr id="67650" name="Text Box 66"/>
          <p:cNvSpPr txBox="1">
            <a:spLocks noChangeArrowheads="1"/>
          </p:cNvSpPr>
          <p:nvPr/>
        </p:nvSpPr>
        <p:spPr bwMode="auto">
          <a:xfrm>
            <a:off x="4499992" y="5517232"/>
            <a:ext cx="42758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Now the charge is free to </a:t>
            </a:r>
            <a:r>
              <a:rPr lang="en-US" sz="2400" b="1" dirty="0" smtClean="0">
                <a:solidFill>
                  <a:srgbClr val="FF0000"/>
                </a:solidFill>
              </a:rPr>
              <a:t>move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so we have two free particles a 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Spinon</a:t>
            </a:r>
            <a:r>
              <a:rPr lang="en-US" sz="2400" b="1" dirty="0" smtClean="0">
                <a:solidFill>
                  <a:srgbClr val="FF0000"/>
                </a:solidFill>
              </a:rPr>
              <a:t> and a </a:t>
            </a:r>
            <a:r>
              <a:rPr lang="en-US" sz="2400" b="1" dirty="0" err="1" smtClean="0">
                <a:solidFill>
                  <a:srgbClr val="FF0000"/>
                </a:solidFill>
              </a:rPr>
              <a:t>holon</a:t>
            </a:r>
            <a:r>
              <a:rPr lang="en-US" sz="2400" b="1" dirty="0" smtClean="0">
                <a:solidFill>
                  <a:srgbClr val="FF0000"/>
                </a:solidFill>
              </a:rPr>
              <a:t>!!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3112" y="980728"/>
            <a:ext cx="877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A</a:t>
            </a:r>
            <a:r>
              <a:rPr lang="en-US" sz="2400" dirty="0" smtClean="0"/>
              <a:t> single  electron removed from a half filled large U </a:t>
            </a:r>
            <a:r>
              <a:rPr lang="en-US" sz="2400" dirty="0" err="1" smtClean="0"/>
              <a:t>antiferromagnet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08104" y="1844824"/>
            <a:ext cx="2713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Hole created at site zero</a:t>
            </a:r>
            <a:endParaRPr lang="en-US" sz="2000" dirty="0"/>
          </a:p>
        </p:txBody>
      </p:sp>
      <p:sp>
        <p:nvSpPr>
          <p:cNvPr id="69" name="TextBox 68"/>
          <p:cNvSpPr txBox="1"/>
          <p:nvPr/>
        </p:nvSpPr>
        <p:spPr>
          <a:xfrm>
            <a:off x="5580112" y="2636912"/>
            <a:ext cx="26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hops to the right via t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436096" y="3356992"/>
            <a:ext cx="352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spin to the left exchange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292080" y="4149080"/>
            <a:ext cx="29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Spinon</a:t>
            </a:r>
            <a:r>
              <a:rPr lang="en-US" dirty="0" smtClean="0"/>
              <a:t> moves to the left via 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8028384" y="4149080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 S</a:t>
            </a:r>
            <a:r>
              <a:rPr lang="en-US" baseline="-25000" dirty="0" smtClean="0"/>
              <a:t>i</a:t>
            </a:r>
            <a:r>
              <a:rPr lang="en-US" baseline="30000" dirty="0" smtClean="0"/>
              <a:t>-</a:t>
            </a:r>
            <a:r>
              <a:rPr lang="en-US" dirty="0" smtClean="0"/>
              <a:t>S</a:t>
            </a:r>
            <a:r>
              <a:rPr lang="en-US" baseline="30000" dirty="0" smtClean="0"/>
              <a:t>+</a:t>
            </a:r>
            <a:r>
              <a:rPr lang="en-US" baseline="-25000" dirty="0"/>
              <a:t>i</a:t>
            </a:r>
            <a:r>
              <a:rPr lang="en-US" baseline="-25000" dirty="0" smtClean="0"/>
              <a:t>-1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5143097" y="4653136"/>
            <a:ext cx="4000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Spinon</a:t>
            </a:r>
            <a:r>
              <a:rPr lang="en-US" dirty="0" smtClean="0"/>
              <a:t> is gone leaving the hole at</a:t>
            </a:r>
          </a:p>
          <a:p>
            <a:r>
              <a:rPr lang="en-US" dirty="0" smtClean="0"/>
              <a:t> an </a:t>
            </a:r>
            <a:r>
              <a:rPr lang="en-US" dirty="0" err="1" smtClean="0"/>
              <a:t>antiferromagnetic</a:t>
            </a:r>
            <a:r>
              <a:rPr lang="en-US" dirty="0" smtClean="0"/>
              <a:t>  </a:t>
            </a:r>
            <a:r>
              <a:rPr lang="en-US" dirty="0" err="1" smtClean="0"/>
              <a:t>antiphase</a:t>
            </a:r>
            <a:r>
              <a:rPr lang="en-US" dirty="0" smtClean="0"/>
              <a:t> domain</a:t>
            </a:r>
          </a:p>
          <a:p>
            <a:r>
              <a:rPr lang="en-US" dirty="0"/>
              <a:t>w</a:t>
            </a:r>
            <a:r>
              <a:rPr lang="en-US" dirty="0" smtClean="0"/>
              <a:t>all  and now free to move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Back to the simplest possible model for strong correlation</a:t>
            </a:r>
          </a:p>
        </p:txBody>
      </p:sp>
      <p:sp>
        <p:nvSpPr>
          <p:cNvPr id="4099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A Hubbard </a:t>
            </a:r>
            <a:r>
              <a:rPr lang="en-US" sz="3600" dirty="0" smtClean="0">
                <a:solidFill>
                  <a:srgbClr val="FF0000"/>
                </a:solidFill>
              </a:rPr>
              <a:t>model for the hydrogen molecule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80728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B.J. Kim, H. </a:t>
            </a:r>
            <a:r>
              <a:rPr lang="en-US" sz="2400" dirty="0" err="1" smtClean="0"/>
              <a:t>Koh</a:t>
            </a:r>
            <a:r>
              <a:rPr lang="en-US" sz="2400" dirty="0" smtClean="0"/>
              <a:t>, E. Rotenberg, S.-J. Oh, H. </a:t>
            </a:r>
            <a:r>
              <a:rPr lang="en-US" sz="2400" dirty="0" err="1" smtClean="0"/>
              <a:t>Eisaki</a:t>
            </a:r>
            <a:r>
              <a:rPr lang="en-US" sz="2400" dirty="0" smtClean="0"/>
              <a:t>, N. </a:t>
            </a:r>
            <a:r>
              <a:rPr lang="en-US" sz="2400" dirty="0" err="1" smtClean="0"/>
              <a:t>Motoyama</a:t>
            </a:r>
            <a:r>
              <a:rPr lang="en-US" sz="2400" dirty="0" smtClean="0"/>
              <a:t>, S. Uchida, T. </a:t>
            </a:r>
            <a:r>
              <a:rPr lang="en-US" sz="2400" dirty="0" err="1" smtClean="0"/>
              <a:t>Tohyama</a:t>
            </a:r>
            <a:r>
              <a:rPr lang="en-US" sz="2400" dirty="0" smtClean="0"/>
              <a:t>, S. </a:t>
            </a:r>
            <a:r>
              <a:rPr lang="en-US" sz="2400" dirty="0" err="1" smtClean="0"/>
              <a:t>Maekawa</a:t>
            </a:r>
            <a:r>
              <a:rPr lang="en-US" sz="2400" dirty="0" smtClean="0"/>
              <a:t>, Z.-X. </a:t>
            </a:r>
            <a:r>
              <a:rPr lang="en-US" sz="2400" dirty="0" err="1" smtClean="0"/>
              <a:t>Shen</a:t>
            </a:r>
            <a:r>
              <a:rPr lang="en-US" sz="2400" dirty="0" smtClean="0"/>
              <a:t>, and C. Kim,  </a:t>
            </a:r>
            <a:r>
              <a:rPr lang="en-US" sz="2400" i="1" dirty="0" smtClean="0"/>
              <a:t>Nature Physics</a:t>
            </a:r>
            <a:r>
              <a:rPr lang="en-US" sz="2400" b="1" dirty="0" smtClean="0"/>
              <a:t> 2</a:t>
            </a:r>
            <a:r>
              <a:rPr lang="en-US" sz="2400" dirty="0" smtClean="0"/>
              <a:t>, 397 (2006).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345507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144" y="2780928"/>
            <a:ext cx="5379856" cy="368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, "</a:t>
            </a:r>
            <a:r>
              <a:rPr lang="en-US" sz="2800" dirty="0">
                <a:solidFill>
                  <a:prstClr val="black"/>
                </a:solidFill>
              </a:rPr>
              <a:t>Distinct </a:t>
            </a:r>
            <a:r>
              <a:rPr lang="en-US" sz="2800" dirty="0" err="1">
                <a:solidFill>
                  <a:prstClr val="black"/>
                </a:solidFill>
              </a:rPr>
              <a:t>spinon</a:t>
            </a:r>
            <a:r>
              <a:rPr lang="en-US" sz="2800" dirty="0">
                <a:solidFill>
                  <a:prstClr val="black"/>
                </a:solidFill>
              </a:rPr>
              <a:t> and </a:t>
            </a:r>
            <a:r>
              <a:rPr lang="en-US" sz="2800" dirty="0" err="1">
                <a:solidFill>
                  <a:prstClr val="black"/>
                </a:solidFill>
              </a:rPr>
              <a:t>holon</a:t>
            </a:r>
            <a:r>
              <a:rPr lang="en-US" sz="2800" dirty="0">
                <a:solidFill>
                  <a:prstClr val="black"/>
                </a:solidFill>
              </a:rPr>
              <a:t> dispersions in photoemission spectral functions from one-dimensional SrCuO</a:t>
            </a:r>
            <a:r>
              <a:rPr lang="en-US" sz="2800" baseline="-25000" dirty="0">
                <a:solidFill>
                  <a:prstClr val="black"/>
                </a:solidFill>
              </a:rPr>
              <a:t>2</a:t>
            </a:r>
            <a:r>
              <a:rPr lang="en-US" sz="2800" dirty="0">
                <a:solidFill>
                  <a:prstClr val="black"/>
                </a:solidFill>
              </a:rPr>
              <a:t>,"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2204864"/>
            <a:ext cx="57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resolved </a:t>
            </a:r>
            <a:r>
              <a:rPr lang="en-US" dirty="0" err="1" smtClean="0"/>
              <a:t>photelectron</a:t>
            </a:r>
            <a:r>
              <a:rPr lang="en-US" dirty="0" smtClean="0"/>
              <a:t> spectroscopy measurements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375756" y="4905164"/>
            <a:ext cx="144016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83768" y="594928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Spinon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971600" y="4941168"/>
            <a:ext cx="129614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3568" y="609329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Holon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Spinon</a:t>
            </a:r>
            <a:r>
              <a:rPr lang="en-US" dirty="0" smtClean="0"/>
              <a:t> and Holon Dispersion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507288" cy="5949280"/>
          </a:xfrm>
        </p:spPr>
        <p:txBody>
          <a:bodyPr>
            <a:normAutofit fontScale="25000" lnSpcReduction="20000"/>
          </a:bodyPr>
          <a:lstStyle/>
          <a:p>
            <a:r>
              <a:rPr lang="en-CA" sz="9600" dirty="0" smtClean="0"/>
              <a:t>The </a:t>
            </a:r>
            <a:r>
              <a:rPr lang="en-CA" sz="9600" dirty="0" err="1" smtClean="0"/>
              <a:t>spinon</a:t>
            </a:r>
            <a:r>
              <a:rPr lang="en-CA" sz="9600" dirty="0" smtClean="0"/>
              <a:t> hops two sites at a time so the period is basically 2a with a the lattice constant.  The effective hoping integral is J (in actual fact it is J </a:t>
            </a:r>
            <a:r>
              <a:rPr lang="el-GR" sz="9600" dirty="0" smtClean="0"/>
              <a:t>π</a:t>
            </a:r>
            <a:r>
              <a:rPr lang="en-US" sz="9600" dirty="0" smtClean="0"/>
              <a:t>/2)</a:t>
            </a:r>
            <a:r>
              <a:rPr lang="en-CA" sz="9600" dirty="0" smtClean="0"/>
              <a:t> since this flips the appropriate spins to move the </a:t>
            </a:r>
            <a:r>
              <a:rPr lang="en-CA" sz="9600" dirty="0" err="1" smtClean="0"/>
              <a:t>spinon</a:t>
            </a:r>
            <a:r>
              <a:rPr lang="en-CA" sz="9600" dirty="0" smtClean="0"/>
              <a:t>.  The </a:t>
            </a:r>
            <a:r>
              <a:rPr lang="en-CA" sz="9600" dirty="0" err="1" smtClean="0"/>
              <a:t>holon</a:t>
            </a:r>
            <a:r>
              <a:rPr lang="en-CA" sz="9600" dirty="0" smtClean="0"/>
              <a:t> moves with a hoping integral t. The </a:t>
            </a:r>
            <a:r>
              <a:rPr lang="en-CA" sz="9600" dirty="0" err="1" smtClean="0"/>
              <a:t>spinons</a:t>
            </a:r>
            <a:r>
              <a:rPr lang="en-CA" sz="9600" dirty="0" smtClean="0"/>
              <a:t> are fermions and the </a:t>
            </a:r>
            <a:r>
              <a:rPr lang="en-CA" sz="9600" dirty="0" err="1" smtClean="0"/>
              <a:t>spinon</a:t>
            </a:r>
            <a:r>
              <a:rPr lang="en-CA" sz="9600" dirty="0" smtClean="0"/>
              <a:t> band is half full to start with  </a:t>
            </a:r>
          </a:p>
          <a:p>
            <a:r>
              <a:rPr lang="en-CA" sz="9600" dirty="0" smtClean="0"/>
              <a:t> </a:t>
            </a:r>
            <a:r>
              <a:rPr lang="el-GR" sz="9600" dirty="0"/>
              <a:t>π</a:t>
            </a:r>
            <a:r>
              <a:rPr lang="en-US" sz="9600" i="1" dirty="0" err="1"/>
              <a:t>J|sin</a:t>
            </a:r>
            <a:r>
              <a:rPr lang="en-US" sz="9600" i="1" dirty="0"/>
              <a:t>(k−</a:t>
            </a:r>
            <a:r>
              <a:rPr lang="el-GR" sz="9600" i="1" dirty="0"/>
              <a:t>π/2)|/2 (|</a:t>
            </a:r>
            <a:r>
              <a:rPr lang="en-US" sz="9600" i="1" dirty="0"/>
              <a:t>k| ≤ </a:t>
            </a:r>
            <a:r>
              <a:rPr lang="el-GR" sz="9600" i="1" dirty="0"/>
              <a:t>π/2) </a:t>
            </a:r>
            <a:r>
              <a:rPr lang="en-US" sz="9600" i="1" dirty="0" smtClean="0"/>
              <a:t>and </a:t>
            </a:r>
            <a:r>
              <a:rPr lang="en-CA" sz="9600" dirty="0" smtClean="0"/>
              <a:t>the </a:t>
            </a:r>
            <a:r>
              <a:rPr lang="en-CA" sz="9600" dirty="0" err="1"/>
              <a:t>holon</a:t>
            </a:r>
            <a:r>
              <a:rPr lang="en-CA" sz="9600" dirty="0"/>
              <a:t> branch with 2</a:t>
            </a:r>
            <a:r>
              <a:rPr lang="en-CA" sz="9600" i="1" dirty="0"/>
              <a:t>t </a:t>
            </a:r>
            <a:r>
              <a:rPr lang="en-CA" sz="9600" i="1" dirty="0" err="1"/>
              <a:t>cos</a:t>
            </a:r>
            <a:r>
              <a:rPr lang="en-CA" sz="9600" i="1" dirty="0"/>
              <a:t>(</a:t>
            </a:r>
            <a:r>
              <a:rPr lang="en-CA" sz="9600" i="1" dirty="0" err="1"/>
              <a:t>k±π</a:t>
            </a:r>
            <a:r>
              <a:rPr lang="en-CA" sz="9600" i="1" dirty="0"/>
              <a:t>/2), </a:t>
            </a:r>
            <a:r>
              <a:rPr lang="en-CA" sz="9600" i="1" dirty="0" smtClean="0"/>
              <a:t>respectively</a:t>
            </a:r>
          </a:p>
          <a:p>
            <a:r>
              <a:rPr lang="en-CA" sz="9600" i="1" dirty="0" smtClean="0"/>
              <a:t>The above is a formal theory of </a:t>
            </a:r>
            <a:r>
              <a:rPr lang="en-CA" sz="9600" i="1" dirty="0" err="1" smtClean="0"/>
              <a:t>spinons</a:t>
            </a:r>
            <a:r>
              <a:rPr lang="en-CA" sz="9600" i="1" dirty="0" smtClean="0"/>
              <a:t> in which they are considered as spin ½ particles added to the system </a:t>
            </a:r>
            <a:r>
              <a:rPr lang="en-CA" sz="9600" i="1" dirty="0" err="1" smtClean="0"/>
              <a:t>qhen</a:t>
            </a:r>
            <a:r>
              <a:rPr lang="en-CA" sz="9600" i="1" dirty="0" smtClean="0"/>
              <a:t> we remove an electron and with the </a:t>
            </a:r>
            <a:r>
              <a:rPr lang="en-CA" sz="9600" i="1" dirty="0" err="1" smtClean="0"/>
              <a:t>antiferromagnetic</a:t>
            </a:r>
            <a:r>
              <a:rPr lang="en-CA" sz="9600" i="1" dirty="0" smtClean="0"/>
              <a:t> ground state being a Fermi gas of </a:t>
            </a:r>
            <a:r>
              <a:rPr lang="en-CA" sz="9600" i="1" dirty="0" err="1" smtClean="0"/>
              <a:t>spinons</a:t>
            </a:r>
            <a:r>
              <a:rPr lang="en-CA" sz="9600" i="1" dirty="0" smtClean="0"/>
              <a:t> with the </a:t>
            </a:r>
            <a:r>
              <a:rPr lang="en-CA" sz="9600" i="1" dirty="0" err="1" smtClean="0"/>
              <a:t>the</a:t>
            </a:r>
            <a:r>
              <a:rPr lang="en-CA" sz="9600" i="1" dirty="0" smtClean="0"/>
              <a:t> Fermi level corresponding to half filling. </a:t>
            </a:r>
          </a:p>
          <a:p>
            <a:r>
              <a:rPr lang="en-CA" sz="9600" i="1" dirty="0" smtClean="0"/>
              <a:t>A poor mans way of describing the </a:t>
            </a:r>
            <a:r>
              <a:rPr lang="en-CA" sz="9600" i="1" dirty="0" err="1" smtClean="0"/>
              <a:t>the</a:t>
            </a:r>
            <a:r>
              <a:rPr lang="en-CA" sz="9600" i="1" dirty="0" smtClean="0"/>
              <a:t> spin change separation and </a:t>
            </a:r>
            <a:r>
              <a:rPr lang="en-CA" sz="9600" i="1" dirty="0" err="1" smtClean="0"/>
              <a:t>spinon</a:t>
            </a:r>
            <a:r>
              <a:rPr lang="en-CA" sz="9600" i="1" dirty="0" smtClean="0"/>
              <a:t> </a:t>
            </a:r>
            <a:r>
              <a:rPr lang="en-CA" sz="9600" i="1" dirty="0" err="1" smtClean="0"/>
              <a:t>holon</a:t>
            </a:r>
            <a:r>
              <a:rPr lang="en-CA" sz="9600" i="1" dirty="0" smtClean="0"/>
              <a:t> dispersion is as drawn above . Here the </a:t>
            </a:r>
            <a:r>
              <a:rPr lang="en-CA" sz="9600" i="1" dirty="0" err="1" smtClean="0"/>
              <a:t>spinon</a:t>
            </a:r>
            <a:r>
              <a:rPr lang="en-CA" sz="9600" i="1" dirty="0" smtClean="0"/>
              <a:t> lives on a lattice of period 2a and hops with hoping integral J and the </a:t>
            </a:r>
            <a:r>
              <a:rPr lang="en-CA" sz="9600" i="1" dirty="0" err="1" smtClean="0"/>
              <a:t>holon</a:t>
            </a:r>
            <a:r>
              <a:rPr lang="en-CA" sz="9600" i="1" dirty="0" smtClean="0"/>
              <a:t> lives on a lattice of lattice constant a and hops with a hoping integral t. This gives the same dispersion as above except for the factor of pi/2 for the </a:t>
            </a:r>
            <a:r>
              <a:rPr lang="en-CA" sz="9600" i="1" dirty="0" err="1" smtClean="0"/>
              <a:t>spinon</a:t>
            </a:r>
            <a:r>
              <a:rPr lang="en-CA" sz="9600" i="1" dirty="0" smtClean="0"/>
              <a:t> </a:t>
            </a:r>
            <a:r>
              <a:rPr lang="en-CA" sz="9600" i="1" dirty="0" err="1" smtClean="0"/>
              <a:t>hopin</a:t>
            </a:r>
            <a:r>
              <a:rPr lang="en-CA" sz="9600" i="1" dirty="0" smtClean="0"/>
              <a:t>. </a:t>
            </a:r>
            <a:endParaRPr lang="en-CA" sz="9600" dirty="0" smtClean="0"/>
          </a:p>
          <a:p>
            <a:pPr>
              <a:buNone/>
            </a:pPr>
            <a:endParaRPr lang="en-CA" sz="8000" dirty="0" smtClean="0"/>
          </a:p>
          <a:p>
            <a:pPr>
              <a:buNone/>
            </a:pPr>
            <a:endParaRPr lang="en-CA" sz="8000" dirty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CA" dirty="0" smtClean="0"/>
              <a:t>  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ew Pict_8"/>
          <p:cNvPicPr>
            <a:picLocks noChangeAspect="1" noChangeArrowheads="1"/>
          </p:cNvPicPr>
          <p:nvPr/>
        </p:nvPicPr>
        <p:blipFill>
          <a:blip r:embed="rId2" cstate="print"/>
          <a:srcRect l="9338" t="35993" r="4672" b="40212"/>
          <a:stretch>
            <a:fillRect/>
          </a:stretch>
        </p:blipFill>
        <p:spPr bwMode="auto">
          <a:xfrm>
            <a:off x="1331640" y="3356992"/>
            <a:ext cx="66247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itle 68"/>
          <p:cNvSpPr>
            <a:spLocks noGrp="1"/>
          </p:cNvSpPr>
          <p:nvPr>
            <p:ph type="title" idx="4294967295"/>
          </p:nvPr>
        </p:nvSpPr>
        <p:spPr>
          <a:xfrm>
            <a:off x="302840" y="44624"/>
            <a:ext cx="8229600" cy="99412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propagation of a hole in a two D </a:t>
            </a:r>
            <a:r>
              <a:rPr lang="en-US" sz="3600" dirty="0" err="1" smtClean="0"/>
              <a:t>antiferromagnetic</a:t>
            </a:r>
            <a:r>
              <a:rPr lang="en-US" sz="3600" dirty="0" smtClean="0"/>
              <a:t> background</a:t>
            </a:r>
            <a:endParaRPr lang="en-US" sz="3600" dirty="0"/>
          </a:p>
        </p:txBody>
      </p:sp>
      <p:cxnSp>
        <p:nvCxnSpPr>
          <p:cNvPr id="72" name="Straight Arrow Connector 71"/>
          <p:cNvCxnSpPr/>
          <p:nvPr/>
        </p:nvCxnSpPr>
        <p:spPr>
          <a:xfrm rot="5400000">
            <a:off x="1043608" y="5013176"/>
            <a:ext cx="151216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3568" y="5949280"/>
            <a:ext cx="206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Starting position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 hole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rot="5400000">
            <a:off x="6372200" y="4653136"/>
            <a:ext cx="20882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012160" y="602128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Final position 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 hole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36512" y="1124744"/>
            <a:ext cx="94363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hole moves by hoping an electron into it from a </a:t>
            </a:r>
          </a:p>
          <a:p>
            <a:r>
              <a:rPr lang="en-US" sz="2800" dirty="0" smtClean="0"/>
              <a:t>neighboring site conserving the spin. This movement leaves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 chain of wrongly oriented spins behind at a large energy cost.</a:t>
            </a:r>
          </a:p>
          <a:p>
            <a:r>
              <a:rPr lang="en-US" sz="2800" dirty="0" smtClean="0"/>
              <a:t>Looks like a self confining potential is created.  How can this be repaired?   </a:t>
            </a:r>
            <a:endParaRPr lang="en-US" sz="2800" dirty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ctrTitle"/>
          </p:nvPr>
        </p:nvSpPr>
        <p:spPr>
          <a:xfrm>
            <a:off x="685800" y="928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Try </a:t>
            </a:r>
            <a:r>
              <a:rPr lang="en-US" dirty="0" smtClean="0"/>
              <a:t>to repair with either the 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or with two holes moving together </a:t>
            </a: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3643312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FF0000"/>
                </a:solidFill>
              </a:rPr>
              <a:t> </a:t>
            </a:r>
            <a:r>
              <a:rPr lang="en-US" sz="8000" dirty="0" smtClean="0">
                <a:solidFill>
                  <a:srgbClr val="FF0000"/>
                </a:solidFill>
              </a:rPr>
              <a:t>the second hole </a:t>
            </a:r>
            <a:r>
              <a:rPr lang="en-US" sz="8000" dirty="0" smtClean="0">
                <a:solidFill>
                  <a:srgbClr val="FF0000"/>
                </a:solidFill>
              </a:rPr>
              <a:t>following the first can </a:t>
            </a:r>
            <a:r>
              <a:rPr lang="en-US" sz="8000" dirty="0" smtClean="0">
                <a:solidFill>
                  <a:srgbClr val="FF0000"/>
                </a:solidFill>
              </a:rPr>
              <a:t>repair the damage of the first if they are on neighboring sites creating an effective attractive interaction. </a:t>
            </a:r>
            <a:r>
              <a:rPr lang="en-US" sz="8000" dirty="0" smtClean="0">
                <a:solidFill>
                  <a:srgbClr val="FF0000"/>
                </a:solidFill>
              </a:rPr>
              <a:t>The pair is now free to move!! Also less exchange bonds are broken if they are on </a:t>
            </a:r>
            <a:r>
              <a:rPr lang="en-US" sz="8000" dirty="0" err="1" smtClean="0">
                <a:solidFill>
                  <a:srgbClr val="FF0000"/>
                </a:solidFill>
              </a:rPr>
              <a:t>nn</a:t>
            </a:r>
            <a:r>
              <a:rPr lang="en-US" sz="8000" dirty="0" smtClean="0">
                <a:solidFill>
                  <a:srgbClr val="FF0000"/>
                </a:solidFill>
              </a:rPr>
              <a:t> sites</a:t>
            </a:r>
            <a:r>
              <a:rPr lang="en-US" sz="8000" dirty="0" smtClean="0"/>
              <a:t>. </a:t>
            </a:r>
            <a:endParaRPr lang="en-US" sz="8000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3568" y="1484784"/>
          <a:ext cx="1399778" cy="610160"/>
        </p:xfrm>
        <a:graphic>
          <a:graphicData uri="http://schemas.openxmlformats.org/presentationml/2006/ole">
            <p:oleObj spid="_x0000_s8194" name="Équation" r:id="rId3" imgW="49500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96752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 A NEEL ANTIFERROMAGNET  AS DRAWN ABOVE THE SPINS ARE UP OR DOWN  AND QUANTUM FLUCTUATIONS ARE ASSUMED TO BE ABSENT.  THIS IS FAR FROM REALITY FOR A 1D SPIN ½ SYSTEM AND ALSO TO A LESSER DEGREE FOR A 2D SYSTEM WITH SPINS OF ½. In 1D long range order cannot exist and in 2D </a:t>
            </a:r>
            <a:r>
              <a:rPr lang="en-US" sz="2400" dirty="0" err="1" smtClean="0"/>
              <a:t>antiferromagnetic</a:t>
            </a:r>
            <a:r>
              <a:rPr lang="en-US" sz="2400" dirty="0" smtClean="0"/>
              <a:t> long range order can only exist at T=0. </a:t>
            </a:r>
            <a:r>
              <a:rPr lang="en-US" sz="2400" dirty="0"/>
              <a:t> </a:t>
            </a:r>
            <a:r>
              <a:rPr lang="en-US" sz="2400" dirty="0" smtClean="0"/>
              <a:t>However both in 1D and 2D the </a:t>
            </a:r>
            <a:r>
              <a:rPr lang="en-US" sz="2400" dirty="0" err="1" smtClean="0"/>
              <a:t>antiferromagnetic</a:t>
            </a:r>
            <a:r>
              <a:rPr lang="en-US" sz="2400" dirty="0" smtClean="0"/>
              <a:t> correlations exist over a long range increasing in length as T decreases.</a:t>
            </a:r>
          </a:p>
          <a:p>
            <a:r>
              <a:rPr lang="en-US" sz="2400" dirty="0" err="1" smtClean="0"/>
              <a:t>Tn</a:t>
            </a:r>
            <a:r>
              <a:rPr lang="en-US" sz="2400" dirty="0" smtClean="0"/>
              <a:t> of about 300K in the high </a:t>
            </a:r>
            <a:r>
              <a:rPr lang="en-US" sz="2400" dirty="0" err="1" smtClean="0"/>
              <a:t>tc</a:t>
            </a:r>
            <a:r>
              <a:rPr lang="en-US" sz="2400" dirty="0" smtClean="0"/>
              <a:t> superconducting parent compounds  </a:t>
            </a:r>
            <a:r>
              <a:rPr lang="en-US" sz="2400" dirty="0" smtClean="0"/>
              <a:t>is not representative of the large J=140meV or about 1500K but is representative of the small </a:t>
            </a:r>
            <a:r>
              <a:rPr lang="en-US" sz="2400" dirty="0" err="1" smtClean="0"/>
              <a:t>interplaner</a:t>
            </a:r>
            <a:r>
              <a:rPr lang="en-US" sz="2400" dirty="0" smtClean="0"/>
              <a:t> coupling J’ times the spin </a:t>
            </a:r>
            <a:r>
              <a:rPr lang="en-US" sz="2400" dirty="0" err="1" smtClean="0"/>
              <a:t>spin</a:t>
            </a:r>
            <a:r>
              <a:rPr lang="en-US" sz="2400" dirty="0" smtClean="0"/>
              <a:t> correlation length build up in the planes due to J. 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few remarks about magnetic ordering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79512" y="5157192"/>
            <a:ext cx="896448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Singlet liquid RVB wins over long range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order for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Z &lt;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3. i.e. in 1D and perhaps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perhaps in hole doped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2D system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Resonant valence bond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vs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Neel</a:t>
            </a:r>
            <a:b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251520" y="692150"/>
            <a:ext cx="8640960" cy="6486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Energy of Classical </a:t>
            </a:r>
            <a:r>
              <a:rPr lang="en-US" dirty="0" err="1" smtClean="0"/>
              <a:t>antiferromagnetic</a:t>
            </a:r>
            <a:r>
              <a:rPr lang="en-US" dirty="0" smtClean="0"/>
              <a:t> Neel state 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555776" y="1340768"/>
          <a:ext cx="3384376" cy="889986"/>
        </p:xfrm>
        <a:graphic>
          <a:graphicData uri="http://schemas.openxmlformats.org/presentationml/2006/ole">
            <p:oleObj spid="_x0000_s9218" name="Équation" r:id="rId3" imgW="1498320" imgH="39348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75656" y="2348880"/>
            <a:ext cx="6250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= no of sites, Z= number of nearest neighbors, </a:t>
            </a:r>
          </a:p>
          <a:p>
            <a:r>
              <a:rPr lang="en-US" sz="2400" dirty="0" smtClean="0"/>
              <a:t>and J = exchange between nearest neighbors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3356992"/>
            <a:ext cx="7943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Energy of a nearest neighbor RVB singlet liquid state  </a:t>
            </a:r>
            <a:endParaRPr lang="en-US" sz="28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279726" y="4077072"/>
          <a:ext cx="3676650" cy="941387"/>
        </p:xfrm>
        <a:graphic>
          <a:graphicData uri="http://schemas.openxmlformats.org/presentationml/2006/ole">
            <p:oleObj spid="_x0000_s9219" name="Équation" r:id="rId4" imgW="1536480" imgH="39348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51520" y="436510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Energy of a singlet is 3J/4</a:t>
            </a:r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/>
          <a:p>
            <a:r>
              <a:rPr lang="en-US" dirty="0" smtClean="0"/>
              <a:t>Some interesting two particle problems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87624" y="2348880"/>
            <a:ext cx="7200800" cy="28083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Recall we have an exact solution so have a look at some simple model molecules such as  </a:t>
            </a:r>
            <a:r>
              <a:rPr lang="en-US" dirty="0" smtClean="0"/>
              <a:t>atoms  </a:t>
            </a:r>
            <a:r>
              <a:rPr lang="en-US" dirty="0" smtClean="0"/>
              <a:t>in a triangle or square etc for U&gt;&gt; t and </a:t>
            </a:r>
            <a:r>
              <a:rPr lang="en-US" dirty="0" smtClean="0"/>
              <a:t>for two </a:t>
            </a:r>
            <a:r>
              <a:rPr lang="en-US" dirty="0" smtClean="0"/>
              <a:t>electrons </a:t>
            </a:r>
            <a:r>
              <a:rPr lang="en-US" dirty="0" smtClean="0"/>
              <a:t>or two </a:t>
            </a:r>
            <a:r>
              <a:rPr lang="en-US" dirty="0" smtClean="0"/>
              <a:t>holes and check for the singlet triplet splitting.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21468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For U &gt;&gt;&gt;t the two particles never see each other so is there a singlet triplet splitting?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0"/>
            <a:ext cx="826452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 Example of two particles in U=</a:t>
            </a:r>
            <a:r>
              <a:rPr lang="en-US">
                <a:sym typeface="Symbol" pitchFamily="18" charset="2"/>
              </a:rPr>
              <a:t></a:t>
            </a:r>
            <a:r>
              <a:rPr lang="en-US"/>
              <a:t> limit</a:t>
            </a:r>
            <a:endParaRPr lang="en-CA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412750" y="1176338"/>
            <a:ext cx="3697288" cy="2020887"/>
            <a:chOff x="1494" y="681"/>
            <a:chExt cx="2523" cy="1273"/>
          </a:xfrm>
        </p:grpSpPr>
        <p:sp>
          <p:nvSpPr>
            <p:cNvPr id="1059" name="Freeform 4"/>
            <p:cNvSpPr>
              <a:spLocks noChangeAspect="1"/>
            </p:cNvSpPr>
            <p:nvPr/>
          </p:nvSpPr>
          <p:spPr bwMode="auto">
            <a:xfrm>
              <a:off x="2479" y="1385"/>
              <a:ext cx="585" cy="96"/>
            </a:xfrm>
            <a:custGeom>
              <a:avLst/>
              <a:gdLst>
                <a:gd name="T0" fmla="*/ 0 w 907"/>
                <a:gd name="T1" fmla="*/ 0 h 149"/>
                <a:gd name="T2" fmla="*/ 436 w 907"/>
                <a:gd name="T3" fmla="*/ 149 h 149"/>
                <a:gd name="T4" fmla="*/ 907 w 907"/>
                <a:gd name="T5" fmla="*/ 0 h 149"/>
                <a:gd name="T6" fmla="*/ 0 60000 65536"/>
                <a:gd name="T7" fmla="*/ 0 60000 65536"/>
                <a:gd name="T8" fmla="*/ 0 60000 65536"/>
                <a:gd name="T9" fmla="*/ 0 w 907"/>
                <a:gd name="T10" fmla="*/ 0 h 149"/>
                <a:gd name="T11" fmla="*/ 907 w 907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49">
                  <a:moveTo>
                    <a:pt x="0" y="0"/>
                  </a:moveTo>
                  <a:cubicBezTo>
                    <a:pt x="142" y="74"/>
                    <a:pt x="285" y="149"/>
                    <a:pt x="436" y="149"/>
                  </a:cubicBezTo>
                  <a:cubicBezTo>
                    <a:pt x="587" y="149"/>
                    <a:pt x="747" y="74"/>
                    <a:pt x="907" y="0"/>
                  </a:cubicBezTo>
                </a:path>
              </a:pathLst>
            </a:cu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60" name="Freeform 5"/>
            <p:cNvSpPr>
              <a:spLocks noChangeAspect="1"/>
            </p:cNvSpPr>
            <p:nvPr/>
          </p:nvSpPr>
          <p:spPr bwMode="auto">
            <a:xfrm rot="-7168881">
              <a:off x="3583" y="1064"/>
              <a:ext cx="585" cy="96"/>
            </a:xfrm>
            <a:custGeom>
              <a:avLst/>
              <a:gdLst>
                <a:gd name="T0" fmla="*/ 0 w 907"/>
                <a:gd name="T1" fmla="*/ 0 h 149"/>
                <a:gd name="T2" fmla="*/ 436 w 907"/>
                <a:gd name="T3" fmla="*/ 149 h 149"/>
                <a:gd name="T4" fmla="*/ 907 w 907"/>
                <a:gd name="T5" fmla="*/ 0 h 149"/>
                <a:gd name="T6" fmla="*/ 0 60000 65536"/>
                <a:gd name="T7" fmla="*/ 0 60000 65536"/>
                <a:gd name="T8" fmla="*/ 0 60000 65536"/>
                <a:gd name="T9" fmla="*/ 0 w 907"/>
                <a:gd name="T10" fmla="*/ 0 h 149"/>
                <a:gd name="T11" fmla="*/ 907 w 907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49">
                  <a:moveTo>
                    <a:pt x="0" y="0"/>
                  </a:moveTo>
                  <a:cubicBezTo>
                    <a:pt x="142" y="74"/>
                    <a:pt x="285" y="149"/>
                    <a:pt x="436" y="149"/>
                  </a:cubicBezTo>
                  <a:cubicBezTo>
                    <a:pt x="587" y="149"/>
                    <a:pt x="747" y="74"/>
                    <a:pt x="907" y="0"/>
                  </a:cubicBezTo>
                </a:path>
              </a:pathLst>
            </a:cu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61" name="AutoShape 6"/>
            <p:cNvSpPr>
              <a:spLocks noChangeAspect="1" noChangeArrowheads="1"/>
            </p:cNvSpPr>
            <p:nvPr/>
          </p:nvSpPr>
          <p:spPr bwMode="auto">
            <a:xfrm>
              <a:off x="1536" y="879"/>
              <a:ext cx="586" cy="50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2057" y="1289"/>
              <a:ext cx="95" cy="215"/>
              <a:chOff x="1305" y="1695"/>
              <a:chExt cx="147" cy="334"/>
            </a:xfrm>
          </p:grpSpPr>
          <p:sp>
            <p:nvSpPr>
              <p:cNvPr id="1095" name="Oval 8"/>
              <p:cNvSpPr>
                <a:spLocks noChangeAspect="1" noChangeArrowheads="1"/>
              </p:cNvSpPr>
              <p:nvPr/>
            </p:nvSpPr>
            <p:spPr bwMode="auto">
              <a:xfrm>
                <a:off x="1305" y="1767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96" name="Line 9"/>
              <p:cNvSpPr>
                <a:spLocks noChangeAspect="1" noChangeShapeType="1"/>
              </p:cNvSpPr>
              <p:nvPr/>
            </p:nvSpPr>
            <p:spPr bwMode="auto">
              <a:xfrm>
                <a:off x="1382" y="1695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 noChangeAspect="1"/>
            </p:cNvGrpSpPr>
            <p:nvPr/>
          </p:nvGrpSpPr>
          <p:grpSpPr bwMode="auto">
            <a:xfrm>
              <a:off x="1783" y="765"/>
              <a:ext cx="96" cy="215"/>
              <a:chOff x="881" y="881"/>
              <a:chExt cx="147" cy="334"/>
            </a:xfrm>
          </p:grpSpPr>
          <p:sp>
            <p:nvSpPr>
              <p:cNvPr id="1093" name="Oval 11"/>
              <p:cNvSpPr>
                <a:spLocks noChangeAspect="1" noChangeArrowheads="1"/>
              </p:cNvSpPr>
              <p:nvPr/>
            </p:nvSpPr>
            <p:spPr bwMode="auto">
              <a:xfrm>
                <a:off x="881" y="993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94" name="Line 12"/>
              <p:cNvSpPr>
                <a:spLocks noChangeAspect="1" noChangeShapeType="1"/>
              </p:cNvSpPr>
              <p:nvPr/>
            </p:nvSpPr>
            <p:spPr bwMode="auto">
              <a:xfrm>
                <a:off x="954" y="881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4" name="AutoShape 13"/>
            <p:cNvSpPr>
              <a:spLocks noChangeAspect="1" noChangeArrowheads="1"/>
            </p:cNvSpPr>
            <p:nvPr/>
          </p:nvSpPr>
          <p:spPr bwMode="auto">
            <a:xfrm>
              <a:off x="2480" y="879"/>
              <a:ext cx="585" cy="50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5" name="Group 14"/>
            <p:cNvGrpSpPr>
              <a:grpSpLocks noChangeAspect="1"/>
            </p:cNvGrpSpPr>
            <p:nvPr/>
          </p:nvGrpSpPr>
          <p:grpSpPr bwMode="auto">
            <a:xfrm>
              <a:off x="2428" y="1288"/>
              <a:ext cx="95" cy="216"/>
              <a:chOff x="1305" y="1695"/>
              <a:chExt cx="147" cy="334"/>
            </a:xfrm>
          </p:grpSpPr>
          <p:sp>
            <p:nvSpPr>
              <p:cNvPr id="1091" name="Oval 15"/>
              <p:cNvSpPr>
                <a:spLocks noChangeAspect="1" noChangeArrowheads="1"/>
              </p:cNvSpPr>
              <p:nvPr/>
            </p:nvSpPr>
            <p:spPr bwMode="auto">
              <a:xfrm>
                <a:off x="1305" y="1767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92" name="Line 16"/>
              <p:cNvSpPr>
                <a:spLocks noChangeAspect="1" noChangeShapeType="1"/>
              </p:cNvSpPr>
              <p:nvPr/>
            </p:nvSpPr>
            <p:spPr bwMode="auto">
              <a:xfrm>
                <a:off x="1382" y="1695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 noChangeAspect="1"/>
            </p:cNvGrpSpPr>
            <p:nvPr/>
          </p:nvGrpSpPr>
          <p:grpSpPr bwMode="auto">
            <a:xfrm>
              <a:off x="2727" y="765"/>
              <a:ext cx="95" cy="215"/>
              <a:chOff x="881" y="881"/>
              <a:chExt cx="147" cy="334"/>
            </a:xfrm>
          </p:grpSpPr>
          <p:sp>
            <p:nvSpPr>
              <p:cNvPr id="1089" name="Oval 18"/>
              <p:cNvSpPr>
                <a:spLocks noChangeAspect="1" noChangeArrowheads="1"/>
              </p:cNvSpPr>
              <p:nvPr/>
            </p:nvSpPr>
            <p:spPr bwMode="auto">
              <a:xfrm>
                <a:off x="881" y="993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90" name="Line 19"/>
              <p:cNvSpPr>
                <a:spLocks noChangeAspect="1" noChangeShapeType="1"/>
              </p:cNvSpPr>
              <p:nvPr/>
            </p:nvSpPr>
            <p:spPr bwMode="auto">
              <a:xfrm>
                <a:off x="954" y="881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" name="Line 20"/>
            <p:cNvSpPr>
              <a:spLocks noChangeAspect="1" noChangeShapeType="1"/>
            </p:cNvSpPr>
            <p:nvPr/>
          </p:nvSpPr>
          <p:spPr bwMode="auto">
            <a:xfrm>
              <a:off x="2144" y="1075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AutoShape 21"/>
            <p:cNvSpPr>
              <a:spLocks noChangeAspect="1" noChangeArrowheads="1"/>
            </p:cNvSpPr>
            <p:nvPr/>
          </p:nvSpPr>
          <p:spPr bwMode="auto">
            <a:xfrm>
              <a:off x="3389" y="879"/>
              <a:ext cx="585" cy="50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7" name="Group 22"/>
            <p:cNvGrpSpPr>
              <a:grpSpLocks noChangeAspect="1"/>
            </p:cNvGrpSpPr>
            <p:nvPr/>
          </p:nvGrpSpPr>
          <p:grpSpPr bwMode="auto">
            <a:xfrm>
              <a:off x="3359" y="1288"/>
              <a:ext cx="95" cy="215"/>
              <a:chOff x="1305" y="1695"/>
              <a:chExt cx="147" cy="334"/>
            </a:xfrm>
          </p:grpSpPr>
          <p:sp>
            <p:nvSpPr>
              <p:cNvPr id="1087" name="Oval 23"/>
              <p:cNvSpPr>
                <a:spLocks noChangeAspect="1" noChangeArrowheads="1"/>
              </p:cNvSpPr>
              <p:nvPr/>
            </p:nvSpPr>
            <p:spPr bwMode="auto">
              <a:xfrm>
                <a:off x="1305" y="1767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88" name="Line 24"/>
              <p:cNvSpPr>
                <a:spLocks noChangeAspect="1" noChangeShapeType="1"/>
              </p:cNvSpPr>
              <p:nvPr/>
            </p:nvSpPr>
            <p:spPr bwMode="auto">
              <a:xfrm>
                <a:off x="1382" y="1695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5"/>
            <p:cNvGrpSpPr>
              <a:grpSpLocks noChangeAspect="1"/>
            </p:cNvGrpSpPr>
            <p:nvPr/>
          </p:nvGrpSpPr>
          <p:grpSpPr bwMode="auto">
            <a:xfrm>
              <a:off x="3922" y="1265"/>
              <a:ext cx="95" cy="215"/>
              <a:chOff x="881" y="881"/>
              <a:chExt cx="147" cy="334"/>
            </a:xfrm>
          </p:grpSpPr>
          <p:sp>
            <p:nvSpPr>
              <p:cNvPr id="1085" name="Oval 26"/>
              <p:cNvSpPr>
                <a:spLocks noChangeAspect="1" noChangeArrowheads="1"/>
              </p:cNvSpPr>
              <p:nvPr/>
            </p:nvSpPr>
            <p:spPr bwMode="auto">
              <a:xfrm>
                <a:off x="881" y="993"/>
                <a:ext cx="147" cy="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86" name="Line 27"/>
              <p:cNvSpPr>
                <a:spLocks noChangeAspect="1" noChangeShapeType="1"/>
              </p:cNvSpPr>
              <p:nvPr/>
            </p:nvSpPr>
            <p:spPr bwMode="auto">
              <a:xfrm>
                <a:off x="954" y="881"/>
                <a:ext cx="0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1" name="Line 28"/>
            <p:cNvSpPr>
              <a:spLocks noChangeAspect="1" noChangeShapeType="1"/>
            </p:cNvSpPr>
            <p:nvPr/>
          </p:nvSpPr>
          <p:spPr bwMode="auto">
            <a:xfrm>
              <a:off x="3065" y="1074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2" name="Oval 29"/>
            <p:cNvSpPr>
              <a:spLocks noChangeAspect="1" noChangeArrowheads="1"/>
            </p:cNvSpPr>
            <p:nvPr/>
          </p:nvSpPr>
          <p:spPr bwMode="auto">
            <a:xfrm>
              <a:off x="1494" y="1332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73" name="Oval 30"/>
            <p:cNvSpPr>
              <a:spLocks noChangeAspect="1" noChangeArrowheads="1"/>
            </p:cNvSpPr>
            <p:nvPr/>
          </p:nvSpPr>
          <p:spPr bwMode="auto">
            <a:xfrm>
              <a:off x="3010" y="1332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74" name="Oval 31"/>
            <p:cNvSpPr>
              <a:spLocks noChangeAspect="1" noChangeArrowheads="1"/>
            </p:cNvSpPr>
            <p:nvPr/>
          </p:nvSpPr>
          <p:spPr bwMode="auto">
            <a:xfrm>
              <a:off x="3639" y="838"/>
              <a:ext cx="95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75" name="Text Box 32"/>
            <p:cNvSpPr txBox="1">
              <a:spLocks noChangeAspect="1" noChangeArrowheads="1"/>
            </p:cNvSpPr>
            <p:nvPr/>
          </p:nvSpPr>
          <p:spPr bwMode="auto">
            <a:xfrm>
              <a:off x="2235" y="84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t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76" name="Text Box 33"/>
            <p:cNvSpPr txBox="1">
              <a:spLocks noChangeAspect="1" noChangeArrowheads="1"/>
            </p:cNvSpPr>
            <p:nvPr/>
          </p:nvSpPr>
          <p:spPr bwMode="auto">
            <a:xfrm>
              <a:off x="3161" y="848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t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77" name="Text Box 34"/>
            <p:cNvSpPr txBox="1">
              <a:spLocks noChangeAspect="1" noChangeArrowheads="1"/>
            </p:cNvSpPr>
            <p:nvPr/>
          </p:nvSpPr>
          <p:spPr bwMode="auto">
            <a:xfrm>
              <a:off x="2687" y="1666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  <a:sym typeface="Symbol" pitchFamily="18" charset="2"/>
                </a:rPr>
                <a:t></a:t>
              </a:r>
              <a:r>
                <a:rPr lang="en-US" sz="2400">
                  <a:latin typeface="Times New Roman" pitchFamily="18" charset="0"/>
                </a:rPr>
                <a:t>t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78" name="Text Box 35"/>
            <p:cNvSpPr txBox="1">
              <a:spLocks noChangeAspect="1" noChangeArrowheads="1"/>
            </p:cNvSpPr>
            <p:nvPr/>
          </p:nvSpPr>
          <p:spPr bwMode="auto">
            <a:xfrm>
              <a:off x="1612" y="681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1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79" name="Text Box 36"/>
            <p:cNvSpPr txBox="1">
              <a:spLocks noChangeAspect="1" noChangeArrowheads="1"/>
            </p:cNvSpPr>
            <p:nvPr/>
          </p:nvSpPr>
          <p:spPr bwMode="auto">
            <a:xfrm>
              <a:off x="2554" y="681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1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80" name="Text Box 37"/>
            <p:cNvSpPr txBox="1">
              <a:spLocks noChangeAspect="1" noChangeArrowheads="1"/>
            </p:cNvSpPr>
            <p:nvPr/>
          </p:nvSpPr>
          <p:spPr bwMode="auto">
            <a:xfrm>
              <a:off x="1919" y="145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81" name="Text Box 38"/>
            <p:cNvSpPr txBox="1">
              <a:spLocks noChangeAspect="1" noChangeArrowheads="1"/>
            </p:cNvSpPr>
            <p:nvPr/>
          </p:nvSpPr>
          <p:spPr bwMode="auto">
            <a:xfrm>
              <a:off x="2302" y="145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82" name="Text Box 39"/>
            <p:cNvSpPr txBox="1">
              <a:spLocks noChangeAspect="1" noChangeArrowheads="1"/>
            </p:cNvSpPr>
            <p:nvPr/>
          </p:nvSpPr>
          <p:spPr bwMode="auto">
            <a:xfrm>
              <a:off x="3226" y="145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83" name="Text Box 40"/>
            <p:cNvSpPr txBox="1">
              <a:spLocks noChangeAspect="1" noChangeArrowheads="1"/>
            </p:cNvSpPr>
            <p:nvPr/>
          </p:nvSpPr>
          <p:spPr bwMode="auto">
            <a:xfrm>
              <a:off x="3785" y="145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1</a:t>
              </a: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1084" name="Freeform 41"/>
            <p:cNvSpPr>
              <a:spLocks noChangeAspect="1"/>
            </p:cNvSpPr>
            <p:nvPr/>
          </p:nvSpPr>
          <p:spPr bwMode="auto">
            <a:xfrm>
              <a:off x="1839" y="1668"/>
              <a:ext cx="1850" cy="252"/>
            </a:xfrm>
            <a:custGeom>
              <a:avLst/>
              <a:gdLst>
                <a:gd name="T0" fmla="*/ 2406 w 2406"/>
                <a:gd name="T1" fmla="*/ 0 h 327"/>
                <a:gd name="T2" fmla="*/ 1231 w 2406"/>
                <a:gd name="T3" fmla="*/ 327 h 327"/>
                <a:gd name="T4" fmla="*/ 0 w 2406"/>
                <a:gd name="T5" fmla="*/ 0 h 327"/>
                <a:gd name="T6" fmla="*/ 0 60000 65536"/>
                <a:gd name="T7" fmla="*/ 0 60000 65536"/>
                <a:gd name="T8" fmla="*/ 0 60000 65536"/>
                <a:gd name="T9" fmla="*/ 0 w 2406"/>
                <a:gd name="T10" fmla="*/ 0 h 327"/>
                <a:gd name="T11" fmla="*/ 2406 w 2406"/>
                <a:gd name="T12" fmla="*/ 327 h 3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6" h="327">
                  <a:moveTo>
                    <a:pt x="2406" y="0"/>
                  </a:moveTo>
                  <a:cubicBezTo>
                    <a:pt x="2019" y="163"/>
                    <a:pt x="1632" y="327"/>
                    <a:pt x="1231" y="327"/>
                  </a:cubicBezTo>
                  <a:cubicBezTo>
                    <a:pt x="830" y="327"/>
                    <a:pt x="194" y="32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31" name="Rectangle 42"/>
          <p:cNvSpPr>
            <a:spLocks noChangeArrowheads="1"/>
          </p:cNvSpPr>
          <p:nvPr/>
        </p:nvSpPr>
        <p:spPr bwMode="auto">
          <a:xfrm>
            <a:off x="4030663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9163" y="3575050"/>
          <a:ext cx="2527300" cy="1538288"/>
        </p:xfrm>
        <a:graphic>
          <a:graphicData uri="http://schemas.openxmlformats.org/presentationml/2006/ole">
            <p:oleObj spid="_x0000_s7170" r:id="rId4" imgW="1168400" imgH="711200" progId="Equation.3">
              <p:embed/>
            </p:oleObj>
          </a:graphicData>
        </a:graphic>
      </p:graphicFrame>
      <p:sp>
        <p:nvSpPr>
          <p:cNvPr id="1032" name="Rectangle 44"/>
          <p:cNvSpPr>
            <a:spLocks noChangeArrowheads="1"/>
          </p:cNvSpPr>
          <p:nvPr/>
        </p:nvSpPr>
        <p:spPr bwMode="auto">
          <a:xfrm>
            <a:off x="3811588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33" name="Rectangle 45"/>
          <p:cNvSpPr>
            <a:spLocks noChangeArrowheads="1"/>
          </p:cNvSpPr>
          <p:nvPr/>
        </p:nvSpPr>
        <p:spPr bwMode="auto">
          <a:xfrm>
            <a:off x="3644900" y="300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9" name="Group 46"/>
          <p:cNvGrpSpPr>
            <a:grpSpLocks noChangeAspect="1"/>
          </p:cNvGrpSpPr>
          <p:nvPr/>
        </p:nvGrpSpPr>
        <p:grpSpPr bwMode="auto">
          <a:xfrm>
            <a:off x="5154613" y="1355725"/>
            <a:ext cx="3768725" cy="1785938"/>
            <a:chOff x="309" y="2147"/>
            <a:chExt cx="2572" cy="1125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09" y="2147"/>
            <a:ext cx="1983" cy="275"/>
          </p:xfrm>
          <a:graphic>
            <a:graphicData uri="http://schemas.openxmlformats.org/presentationml/2006/ole">
              <p:oleObj spid="_x0000_s7171" r:id="rId5" imgW="1651000" imgH="228600" progId="Equation.3">
                <p:embed/>
              </p:oleObj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52" y="2493"/>
            <a:ext cx="1773" cy="779"/>
          </p:xfrm>
          <a:graphic>
            <a:graphicData uri="http://schemas.openxmlformats.org/presentationml/2006/ole">
              <p:oleObj spid="_x0000_s7172" name="Equation" r:id="rId6" imgW="1790640" imgH="787320" progId="Equation.3">
                <p:embed/>
              </p:oleObj>
            </a:graphicData>
          </a:graphic>
        </p:graphicFrame>
        <p:sp>
          <p:nvSpPr>
            <p:cNvPr id="1057" name="Text Box 49"/>
            <p:cNvSpPr txBox="1">
              <a:spLocks noChangeAspect="1" noChangeArrowheads="1"/>
            </p:cNvSpPr>
            <p:nvPr/>
          </p:nvSpPr>
          <p:spPr bwMode="auto">
            <a:xfrm>
              <a:off x="2255" y="2599"/>
              <a:ext cx="55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Triplet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58" name="Text Box 50"/>
            <p:cNvSpPr txBox="1">
              <a:spLocks noChangeAspect="1" noChangeArrowheads="1"/>
            </p:cNvSpPr>
            <p:nvPr/>
          </p:nvSpPr>
          <p:spPr bwMode="auto">
            <a:xfrm>
              <a:off x="2265" y="2951"/>
              <a:ext cx="6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Singlet</a:t>
              </a:r>
              <a:endParaRPr lang="en-CA" sz="2000">
                <a:latin typeface="Times New Roman" pitchFamily="18" charset="0"/>
              </a:endParaRPr>
            </a:p>
          </p:txBody>
        </p:sp>
      </p:grpSp>
      <p:sp>
        <p:nvSpPr>
          <p:cNvPr id="1035" name="Text Box 51"/>
          <p:cNvSpPr txBox="1">
            <a:spLocks noChangeArrowheads="1"/>
          </p:cNvSpPr>
          <p:nvPr/>
        </p:nvSpPr>
        <p:spPr bwMode="auto">
          <a:xfrm>
            <a:off x="742950" y="5568950"/>
            <a:ext cx="293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“+” for singlet;  “-” for triplet</a:t>
            </a:r>
            <a:endParaRPr lang="en-CA" sz="2000">
              <a:latin typeface="Times New Roman" pitchFamily="18" charset="0"/>
            </a:endParaRPr>
          </a:p>
        </p:txBody>
      </p:sp>
      <p:sp>
        <p:nvSpPr>
          <p:cNvPr id="1036" name="Text Box 52"/>
          <p:cNvSpPr txBox="1">
            <a:spLocks noChangeArrowheads="1"/>
          </p:cNvSpPr>
          <p:nvPr/>
        </p:nvSpPr>
        <p:spPr bwMode="auto">
          <a:xfrm>
            <a:off x="4965700" y="3538538"/>
            <a:ext cx="359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Energy level diagram for holes (t&gt;0)</a:t>
            </a:r>
            <a:endParaRPr lang="en-CA" sz="2000">
              <a:latin typeface="Times New Roman" pitchFamily="18" charset="0"/>
            </a:endParaRPr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4873625" y="4171950"/>
            <a:ext cx="3787775" cy="2159000"/>
            <a:chOff x="3266" y="2628"/>
            <a:chExt cx="2585" cy="1360"/>
          </a:xfrm>
        </p:grpSpPr>
        <p:sp>
          <p:nvSpPr>
            <p:cNvPr id="1038" name="Line 54"/>
            <p:cNvSpPr>
              <a:spLocks noChangeShapeType="1"/>
            </p:cNvSpPr>
            <p:nvPr/>
          </p:nvSpPr>
          <p:spPr bwMode="auto">
            <a:xfrm flipV="1">
              <a:off x="3684" y="2628"/>
              <a:ext cx="0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55"/>
            <p:cNvSpPr>
              <a:spLocks noChangeShapeType="1"/>
            </p:cNvSpPr>
            <p:nvPr/>
          </p:nvSpPr>
          <p:spPr bwMode="auto">
            <a:xfrm>
              <a:off x="3917" y="3842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56"/>
            <p:cNvSpPr>
              <a:spLocks noChangeShapeType="1"/>
            </p:cNvSpPr>
            <p:nvPr/>
          </p:nvSpPr>
          <p:spPr bwMode="auto">
            <a:xfrm>
              <a:off x="3917" y="3591"/>
              <a:ext cx="7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57"/>
            <p:cNvSpPr>
              <a:spLocks noChangeShapeType="1"/>
            </p:cNvSpPr>
            <p:nvPr/>
          </p:nvSpPr>
          <p:spPr bwMode="auto">
            <a:xfrm>
              <a:off x="3926" y="310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Line 58"/>
            <p:cNvSpPr>
              <a:spLocks noChangeShapeType="1"/>
            </p:cNvSpPr>
            <p:nvPr/>
          </p:nvSpPr>
          <p:spPr bwMode="auto">
            <a:xfrm>
              <a:off x="3920" y="2884"/>
              <a:ext cx="7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Text Box 59"/>
            <p:cNvSpPr txBox="1">
              <a:spLocks noChangeArrowheads="1"/>
            </p:cNvSpPr>
            <p:nvPr/>
          </p:nvSpPr>
          <p:spPr bwMode="auto">
            <a:xfrm>
              <a:off x="3266" y="3705"/>
              <a:ext cx="29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-2t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4" name="Text Box 60"/>
            <p:cNvSpPr txBox="1">
              <a:spLocks noChangeArrowheads="1"/>
            </p:cNvSpPr>
            <p:nvPr/>
          </p:nvSpPr>
          <p:spPr bwMode="auto">
            <a:xfrm>
              <a:off x="3346" y="3461"/>
              <a:ext cx="2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-t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5" name="Text Box 61"/>
            <p:cNvSpPr txBox="1">
              <a:spLocks noChangeArrowheads="1"/>
            </p:cNvSpPr>
            <p:nvPr/>
          </p:nvSpPr>
          <p:spPr bwMode="auto">
            <a:xfrm>
              <a:off x="3398" y="2981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6" name="Text Box 62"/>
            <p:cNvSpPr txBox="1">
              <a:spLocks noChangeArrowheads="1"/>
            </p:cNvSpPr>
            <p:nvPr/>
          </p:nvSpPr>
          <p:spPr bwMode="auto">
            <a:xfrm>
              <a:off x="3318" y="2745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2t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7" name="Text Box 63"/>
            <p:cNvSpPr txBox="1">
              <a:spLocks noChangeArrowheads="1"/>
            </p:cNvSpPr>
            <p:nvPr/>
          </p:nvSpPr>
          <p:spPr bwMode="auto">
            <a:xfrm>
              <a:off x="5251" y="3369"/>
              <a:ext cx="55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Triplet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8" name="Text Box 64"/>
            <p:cNvSpPr txBox="1">
              <a:spLocks noChangeArrowheads="1"/>
            </p:cNvSpPr>
            <p:nvPr/>
          </p:nvSpPr>
          <p:spPr bwMode="auto">
            <a:xfrm>
              <a:off x="5235" y="3089"/>
              <a:ext cx="6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Singlet</a:t>
              </a:r>
              <a:endParaRPr lang="en-CA" sz="2000">
                <a:latin typeface="Times New Roman" pitchFamily="18" charset="0"/>
              </a:endParaRPr>
            </a:p>
          </p:txBody>
        </p:sp>
        <p:sp>
          <p:nvSpPr>
            <p:cNvPr id="1049" name="Line 65"/>
            <p:cNvSpPr>
              <a:spLocks noChangeShapeType="1"/>
            </p:cNvSpPr>
            <p:nvPr/>
          </p:nvSpPr>
          <p:spPr bwMode="auto">
            <a:xfrm>
              <a:off x="3917" y="3615"/>
              <a:ext cx="7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Line 66"/>
            <p:cNvSpPr>
              <a:spLocks noChangeShapeType="1"/>
            </p:cNvSpPr>
            <p:nvPr/>
          </p:nvSpPr>
          <p:spPr bwMode="auto">
            <a:xfrm>
              <a:off x="3926" y="3131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Line 67"/>
            <p:cNvSpPr>
              <a:spLocks noChangeShapeType="1"/>
            </p:cNvSpPr>
            <p:nvPr/>
          </p:nvSpPr>
          <p:spPr bwMode="auto">
            <a:xfrm>
              <a:off x="3592" y="3600"/>
              <a:ext cx="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68"/>
            <p:cNvSpPr>
              <a:spLocks noChangeShapeType="1"/>
            </p:cNvSpPr>
            <p:nvPr/>
          </p:nvSpPr>
          <p:spPr bwMode="auto">
            <a:xfrm>
              <a:off x="3592" y="3120"/>
              <a:ext cx="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69"/>
            <p:cNvSpPr>
              <a:spLocks noChangeShapeType="1"/>
            </p:cNvSpPr>
            <p:nvPr/>
          </p:nvSpPr>
          <p:spPr bwMode="auto">
            <a:xfrm>
              <a:off x="4989" y="3512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Line 70"/>
            <p:cNvSpPr>
              <a:spLocks noChangeShapeType="1"/>
            </p:cNvSpPr>
            <p:nvPr/>
          </p:nvSpPr>
          <p:spPr bwMode="auto">
            <a:xfrm>
              <a:off x="4981" y="3240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Line 71"/>
            <p:cNvSpPr>
              <a:spLocks noChangeShapeType="1"/>
            </p:cNvSpPr>
            <p:nvPr/>
          </p:nvSpPr>
          <p:spPr bwMode="auto">
            <a:xfrm>
              <a:off x="3592" y="3844"/>
              <a:ext cx="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Line 72"/>
            <p:cNvSpPr>
              <a:spLocks noChangeShapeType="1"/>
            </p:cNvSpPr>
            <p:nvPr/>
          </p:nvSpPr>
          <p:spPr bwMode="auto">
            <a:xfrm>
              <a:off x="3592" y="2880"/>
              <a:ext cx="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Strong singlet triplet splitting as a result of symmetry 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Singlet is lowest in energy for t&lt;0 or for electrons</a:t>
            </a:r>
          </a:p>
          <a:p>
            <a:r>
              <a:rPr lang="en-US" dirty="0" smtClean="0"/>
              <a:t>Triplet is lowest for t&gt;0 or for holes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energy splitting is determined by t the hoping integral not by some coulomb or exchange </a:t>
            </a:r>
            <a:r>
              <a:rPr lang="en-US" dirty="0" smtClean="0"/>
              <a:t>interaction</a:t>
            </a:r>
          </a:p>
          <a:p>
            <a:r>
              <a:rPr lang="en-US" dirty="0" smtClean="0"/>
              <a:t>Potential for </a:t>
            </a:r>
            <a:r>
              <a:rPr lang="en-US" dirty="0" smtClean="0"/>
              <a:t>new magnetic materials without magnetic elements like the 3d transition metals of rare earths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H2+ molecule for only 1 electron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Obviously there is no correlation </a:t>
            </a:r>
          </a:p>
          <a:p>
            <a:r>
              <a:rPr lang="en-US" smtClean="0"/>
              <a:t>Solutions are a bonding and antibonding orbital with a separation of 2t</a:t>
            </a:r>
          </a:p>
          <a:p>
            <a:endParaRPr lang="en-US" smtClean="0"/>
          </a:p>
          <a:p>
            <a:r>
              <a:rPr lang="en-US" smtClean="0"/>
              <a:t>Things change when we go to two electrons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46586"/>
            <a:ext cx="3632051" cy="441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403648" y="0"/>
            <a:ext cx="68405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 Similar is some sense to the 1D case it is proposed </a:t>
            </a:r>
            <a:r>
              <a:rPr lang="en-US" sz="2400" dirty="0" smtClean="0"/>
              <a:t>that for a 2D system with finite doping  </a:t>
            </a:r>
            <a:r>
              <a:rPr lang="en-US" sz="2400" dirty="0"/>
              <a:t>one </a:t>
            </a:r>
            <a:r>
              <a:rPr lang="en-US" sz="2400" dirty="0" smtClean="0"/>
              <a:t>has </a:t>
            </a:r>
            <a:r>
              <a:rPr lang="en-US" sz="2400" dirty="0"/>
              <a:t>rivers of charge separating anti-phase </a:t>
            </a:r>
            <a:r>
              <a:rPr lang="en-US" sz="2400" dirty="0" err="1" smtClean="0"/>
              <a:t>antiferromagnetic</a:t>
            </a:r>
            <a:r>
              <a:rPr lang="en-US" sz="2400" dirty="0" smtClean="0"/>
              <a:t> domain </a:t>
            </a:r>
            <a:r>
              <a:rPr lang="en-US" sz="2400" dirty="0"/>
              <a:t>walls</a:t>
            </a:r>
            <a:r>
              <a:rPr lang="en-US" sz="2400" dirty="0" smtClean="0"/>
              <a:t>. Also called electronic </a:t>
            </a:r>
            <a:r>
              <a:rPr lang="en-US" sz="2400" dirty="0" err="1" smtClean="0"/>
              <a:t>nematic</a:t>
            </a:r>
            <a:r>
              <a:rPr lang="en-US" sz="2400" dirty="0"/>
              <a:t> </a:t>
            </a:r>
            <a:r>
              <a:rPr lang="en-US" sz="2400" dirty="0" smtClean="0"/>
              <a:t>ordering. Charges </a:t>
            </a:r>
            <a:r>
              <a:rPr lang="en-US" sz="2400" dirty="0"/>
              <a:t>can now fluctuate from left to right without costing  </a:t>
            </a:r>
            <a:r>
              <a:rPr lang="en-US" sz="2400" dirty="0" smtClean="0"/>
              <a:t>exchange energy. </a:t>
            </a:r>
            <a:endParaRPr lang="en-US" sz="2400" dirty="0"/>
          </a:p>
          <a:p>
            <a:r>
              <a:rPr lang="en-US" sz="2400" dirty="0" err="1"/>
              <a:t>Anisimov</a:t>
            </a:r>
            <a:r>
              <a:rPr lang="en-US" sz="2400" dirty="0"/>
              <a:t>, </a:t>
            </a:r>
            <a:r>
              <a:rPr lang="en-US" sz="2400" dirty="0" err="1"/>
              <a:t>Zaanen</a:t>
            </a:r>
            <a:r>
              <a:rPr lang="en-US" sz="2400" dirty="0"/>
              <a:t> ,Andersen, </a:t>
            </a:r>
            <a:r>
              <a:rPr lang="en-US" sz="2400" dirty="0" err="1"/>
              <a:t>Kivelson,Emery</a:t>
            </a:r>
            <a:r>
              <a:rPr lang="en-US" sz="2400" dirty="0"/>
              <a:t>-----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Coulomb interactions in solids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large is U 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are interactions screened in solids?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 we need screening at 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 the beginning we showed that we know the exact Hamiltonian and the exact equation we have to solve to understand the electronic structure of solids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Indeed if we could do this then no need for screening and effective parameters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Because we can’t solve the above we use models and it is in those models where not all interactions and states are included.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This requires us to include whatever is not included in a “renormalization “ of the parameters in the models.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a Hubbard model for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 have to include the effects of all the longer range coulomb interactions in an effective “U” and hoping integrals 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 have to include the effects of all the other states not included explicitly in H on U and 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Perhaps we have to add some longer range interactions like V=nearest neighbor coulomb and longer range hoping than nearest neighbor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include longer range and off diagonal interactions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Screening???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But what about the reduction of short range interactions?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21431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Start with the conventional assumption of a uniform </a:t>
            </a:r>
            <a:r>
              <a:rPr lang="en-US" dirty="0" err="1" smtClean="0"/>
              <a:t>polarizable</a:t>
            </a:r>
            <a:r>
              <a:rPr lang="en-US" dirty="0" smtClean="0"/>
              <a:t> medium.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From Auger spectroscopy we know U is strongly reduced in the solid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can U be reduced in the solid?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Surely we cannot use U=U0/</a:t>
            </a:r>
            <a:r>
              <a:rPr lang="az-Cyrl-AZ" dirty="0" smtClean="0"/>
              <a:t>Є</a:t>
            </a:r>
            <a:r>
              <a:rPr lang="en-US" dirty="0" smtClean="0"/>
              <a:t>   with </a:t>
            </a:r>
            <a:r>
              <a:rPr lang="az-Cyrl-AZ" dirty="0" smtClean="0"/>
              <a:t>Є</a:t>
            </a:r>
            <a:r>
              <a:rPr lang="en-US" dirty="0" smtClean="0"/>
              <a:t>=  dielectric constant? After all no “screening “ charge can get between the two electrons on the same atom.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 have to go back to the original definition of U in terms of ionization potential and electron affinity.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Lets first review conventional screening valid for long range interactions.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714375" y="357188"/>
            <a:ext cx="7788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200">
                <a:solidFill>
                  <a:srgbClr val="0000FF"/>
                </a:solidFill>
                <a:latin typeface="Calibri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CA" sz="3200">
                <a:solidFill>
                  <a:srgbClr val="0000FF"/>
                </a:solidFill>
                <a:latin typeface="Calibri" pitchFamily="34" charset="0"/>
              </a:rPr>
              <a:t>Homogeneous Maxwell Equations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42938" y="1785938"/>
            <a:ext cx="7993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2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(r,r</a:t>
            </a:r>
            <a:r>
              <a:rPr lang="en-CA" sz="3200">
                <a:solidFill>
                  <a:srgbClr val="0000FF"/>
                </a:solidFill>
                <a:latin typeface="Courier New" pitchFamily="49" charset="0"/>
                <a:sym typeface="Symbol" pitchFamily="18" charset="2"/>
              </a:rPr>
              <a:t>’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) 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—&gt; 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(r – r</a:t>
            </a:r>
            <a:r>
              <a:rPr lang="en-CA" sz="3200">
                <a:solidFill>
                  <a:srgbClr val="0000FF"/>
                </a:solidFill>
                <a:latin typeface="Courier New" pitchFamily="49" charset="0"/>
                <a:sym typeface="Symbol" pitchFamily="18" charset="2"/>
              </a:rPr>
              <a:t>’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) 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cs typeface="Times New Roman" pitchFamily="18" charset="0"/>
                <a:sym typeface="Symbol" pitchFamily="18" charset="2"/>
              </a:rPr>
              <a:t>—&gt; </a:t>
            </a:r>
            <a:r>
              <a:rPr lang="en-CA" sz="32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(q) 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714375" y="2500313"/>
            <a:ext cx="7772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200">
                <a:solidFill>
                  <a:srgbClr val="0000FF"/>
                </a:solidFill>
                <a:latin typeface="Calibri" pitchFamily="34" charset="0"/>
              </a:rPr>
              <a:t>Ok if polarizability is uniform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57563" y="3143250"/>
          <a:ext cx="2379662" cy="1206500"/>
        </p:xfrm>
        <a:graphic>
          <a:graphicData uri="http://schemas.openxmlformats.org/presentationml/2006/ole">
            <p:oleObj spid="_x0000_s14338" name="Equation" r:id="rId3" imgW="876240" imgH="444240" progId="Equation.3">
              <p:embed/>
            </p:oleObj>
          </a:graphicData>
        </a:graphic>
      </p:graphicFrame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1714500" y="4714875"/>
            <a:ext cx="65754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In most correlated electron systems and </a:t>
            </a:r>
          </a:p>
          <a:p>
            <a:r>
              <a:rPr lang="en-US" sz="2800">
                <a:latin typeface="Calibri" pitchFamily="34" charset="0"/>
              </a:rPr>
              <a:t>molecular solids the polarizability is actually</a:t>
            </a:r>
          </a:p>
          <a:p>
            <a:r>
              <a:rPr lang="en-US" sz="2800">
                <a:latin typeface="Calibri" pitchFamily="34" charset="0"/>
              </a:rPr>
              <a:t>Very NONUNIFORM</a:t>
            </a: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748464" cy="57606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libri" pitchFamily="34" charset="0"/>
              </a:rPr>
              <a:t> Review  uniform </a:t>
            </a:r>
            <a:r>
              <a:rPr lang="en-US" sz="3600" dirty="0" err="1" smtClean="0">
                <a:latin typeface="Calibri" pitchFamily="34" charset="0"/>
              </a:rPr>
              <a:t>polarizability</a:t>
            </a:r>
            <a:r>
              <a:rPr lang="en-US" sz="3600" dirty="0" smtClean="0">
                <a:latin typeface="Calibri" pitchFamily="34" charset="0"/>
              </a:rPr>
              <a:t> approach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980728"/>
            <a:ext cx="1237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Maxwell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11759" y="1052736"/>
          <a:ext cx="2263109" cy="360040"/>
        </p:xfrm>
        <a:graphic>
          <a:graphicData uri="http://schemas.openxmlformats.org/presentationml/2006/ole">
            <p:oleObj spid="_x0000_s16386" name="Équation" r:id="rId3" imgW="1117440" imgH="17748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36095" y="908720"/>
          <a:ext cx="3338553" cy="720080"/>
        </p:xfrm>
        <a:graphic>
          <a:graphicData uri="http://schemas.openxmlformats.org/presentationml/2006/ole">
            <p:oleObj spid="_x0000_s16387" name="Équation" r:id="rId4" imgW="1942920" imgH="41904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339752" y="1772816"/>
          <a:ext cx="1806746" cy="864096"/>
        </p:xfrm>
        <a:graphic>
          <a:graphicData uri="http://schemas.openxmlformats.org/presentationml/2006/ole">
            <p:oleObj spid="_x0000_s16388" name="Équation" r:id="rId5" imgW="876240" imgH="41904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0" y="1916832"/>
            <a:ext cx="3085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=screened potential</a:t>
            </a:r>
            <a:endParaRPr lang="en-US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412292" y="2996952"/>
          <a:ext cx="3103924" cy="504056"/>
        </p:xfrm>
        <a:graphic>
          <a:graphicData uri="http://schemas.openxmlformats.org/presentationml/2006/ole">
            <p:oleObj spid="_x0000_s16389" name="Équation" r:id="rId6" imgW="1485720" imgH="2412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03648" y="2996952"/>
            <a:ext cx="1294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Poisson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3861048"/>
            <a:ext cx="85054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Free electron gas in </a:t>
            </a:r>
            <a:r>
              <a:rPr lang="en-US" sz="2800" dirty="0" err="1" smtClean="0">
                <a:solidFill>
                  <a:srgbClr val="FF0000"/>
                </a:solidFill>
              </a:rPr>
              <a:t>one,two</a:t>
            </a:r>
            <a:r>
              <a:rPr lang="en-US" sz="2800" dirty="0" smtClean="0">
                <a:solidFill>
                  <a:srgbClr val="FF0000"/>
                </a:solidFill>
              </a:rPr>
              <a:t> and three dimensions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Response to a static (external like an impurity ) potential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Screening potential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Phonon softening and Giant Kohn anomaly</a:t>
            </a:r>
            <a:endParaRPr lang="en-US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91680" y="188640"/>
          <a:ext cx="4311751" cy="936104"/>
        </p:xfrm>
        <a:graphic>
          <a:graphicData uri="http://schemas.openxmlformats.org/presentationml/2006/ole">
            <p:oleObj spid="_x0000_s17410" name="Équation" r:id="rId3" imgW="1930320" imgH="41904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1340768"/>
            <a:ext cx="3586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Electron density =n(r) =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11960" y="1276340"/>
          <a:ext cx="3024336" cy="1432580"/>
        </p:xfrm>
        <a:graphic>
          <a:graphicData uri="http://schemas.openxmlformats.org/presentationml/2006/ole">
            <p:oleObj spid="_x0000_s17411" name="Équation" r:id="rId4" imgW="965160" imgH="4572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1560" y="2636912"/>
          <a:ext cx="3960069" cy="698836"/>
        </p:xfrm>
        <a:graphic>
          <a:graphicData uri="http://schemas.openxmlformats.org/presentationml/2006/ole">
            <p:oleObj spid="_x0000_s17412" name="Équation" r:id="rId5" imgW="1295280" imgH="2286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p:oleObj spid="_x0000_s17413" name="Équation" r:id="rId6" imgW="914400" imgH="2156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79467" y="3573016"/>
          <a:ext cx="3244861" cy="504056"/>
        </p:xfrm>
        <a:graphic>
          <a:graphicData uri="http://schemas.openxmlformats.org/presentationml/2006/ole">
            <p:oleObj spid="_x0000_s17414" name="Équation" r:id="rId7" imgW="1307880" imgH="20304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544" y="3573016"/>
            <a:ext cx="3707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Take a potential of the form </a:t>
            </a: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835695" y="4077072"/>
          <a:ext cx="5344853" cy="936104"/>
        </p:xfrm>
        <a:graphic>
          <a:graphicData uri="http://schemas.openxmlformats.org/presentationml/2006/ole">
            <p:oleObj spid="_x0000_s17415" name="Équation" r:id="rId8" imgW="2247840" imgH="39348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99592" y="5655488"/>
          <a:ext cx="2631564" cy="1157888"/>
        </p:xfrm>
        <a:graphic>
          <a:graphicData uri="http://schemas.openxmlformats.org/presentationml/2006/ole">
            <p:oleObj spid="_x0000_s17416" name="Équation" r:id="rId9" imgW="952200" imgH="41904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5976" y="5877272"/>
          <a:ext cx="2524070" cy="648072"/>
        </p:xfrm>
        <a:graphic>
          <a:graphicData uri="http://schemas.openxmlformats.org/presentationml/2006/ole">
            <p:oleObj spid="_x0000_s17417" name="Équation" r:id="rId10" imgW="939600" imgH="2412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76064" y="506602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Free electron wave function and energy i.e. </a:t>
            </a:r>
            <a:r>
              <a:rPr lang="el-GR" sz="2800" dirty="0" smtClean="0"/>
              <a:t>φ</a:t>
            </a:r>
            <a:r>
              <a:rPr lang="en-US" sz="2800" dirty="0" smtClean="0"/>
              <a:t>(r) =const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3413" y="3395663"/>
            <a:ext cx="2571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 cstate="print"/>
          <a:srcRect t="30809" b="31780"/>
          <a:stretch>
            <a:fillRect/>
          </a:stretch>
        </p:blipFill>
        <p:spPr bwMode="auto">
          <a:xfrm>
            <a:off x="1038125" y="1628800"/>
            <a:ext cx="61261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28625" y="4869160"/>
            <a:ext cx="839184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Calibri" pitchFamily="34" charset="0"/>
              </a:rPr>
              <a:t>i.E</a:t>
            </a:r>
            <a:r>
              <a:rPr lang="en-US" sz="2800" dirty="0" smtClean="0">
                <a:latin typeface="Calibri" pitchFamily="34" charset="0"/>
              </a:rPr>
              <a:t> two electrons on one site. These </a:t>
            </a:r>
            <a:r>
              <a:rPr lang="en-US" sz="2800" dirty="0">
                <a:latin typeface="Calibri" pitchFamily="34" charset="0"/>
              </a:rPr>
              <a:t>should be high energy states </a:t>
            </a:r>
            <a:r>
              <a:rPr lang="en-US" sz="2800" dirty="0" smtClean="0">
                <a:latin typeface="Calibri" pitchFamily="34" charset="0"/>
              </a:rPr>
              <a:t>because </a:t>
            </a:r>
            <a:r>
              <a:rPr lang="en-US" sz="2800" dirty="0">
                <a:latin typeface="Calibri" pitchFamily="34" charset="0"/>
              </a:rPr>
              <a:t>of the coulomb </a:t>
            </a:r>
            <a:r>
              <a:rPr lang="en-US" sz="2800" dirty="0" smtClean="0">
                <a:latin typeface="Calibri" pitchFamily="34" charset="0"/>
              </a:rPr>
              <a:t>interaction U . These high polarity states should be projected out for large U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8229600" cy="1143000"/>
          </a:xfrm>
        </p:spPr>
        <p:txBody>
          <a:bodyPr/>
          <a:lstStyle/>
          <a:p>
            <a:r>
              <a:rPr lang="en-US" dirty="0" smtClean="0"/>
              <a:t>H2 model in strong correlation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908720"/>
            <a:ext cx="8229600" cy="391703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One electron molecular orbital theory H atoms A and B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71600" y="4149080"/>
          <a:ext cx="6440716" cy="720080"/>
        </p:xfrm>
        <a:graphic>
          <a:graphicData uri="http://schemas.openxmlformats.org/presentationml/2006/ole">
            <p:oleObj spid="_x0000_s12290" name="Équation" r:id="rId5" imgW="2044440" imgH="2286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64288" y="2060848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Splitting =2t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6877050" y="2276078"/>
            <a:ext cx="57606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 smtClean="0"/>
              <a:t>Perturbation theory approach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8434" name="Équation" r:id="rId3" imgW="114120" imgH="21564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8435" name="Équation" r:id="rId4" imgW="0" imgH="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51720" y="692696"/>
          <a:ext cx="4080453" cy="1224136"/>
        </p:xfrm>
        <a:graphic>
          <a:graphicData uri="http://schemas.openxmlformats.org/presentationml/2006/ole">
            <p:oleObj spid="_x0000_s18437" name="Équation" r:id="rId5" imgW="1650960" imgH="495000" progId="Equation.3">
              <p:embed/>
            </p:oleObj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187624" y="1916832"/>
          <a:ext cx="4922190" cy="1033388"/>
        </p:xfrm>
        <a:graphic>
          <a:graphicData uri="http://schemas.openxmlformats.org/presentationml/2006/ole">
            <p:oleObj spid="_x0000_s18438" name="Équation" r:id="rId6" imgW="2298600" imgH="4824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528" y="2996952"/>
            <a:ext cx="8617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f’s</a:t>
            </a:r>
            <a:r>
              <a:rPr lang="en-US" sz="2800" dirty="0" smtClean="0"/>
              <a:t> are the occupation numbers and the sum is </a:t>
            </a:r>
          </a:p>
          <a:p>
            <a:r>
              <a:rPr lang="en-US" sz="2800" dirty="0" smtClean="0"/>
              <a:t>over the possible excitations from below to above </a:t>
            </a:r>
          </a:p>
          <a:p>
            <a:r>
              <a:rPr lang="en-US" sz="2800" dirty="0" smtClean="0"/>
              <a:t>the Fermi energy. Use Poisson to get the induced potential</a:t>
            </a:r>
            <a:endParaRPr lang="en-US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71600" y="4365104"/>
          <a:ext cx="3630949" cy="936104"/>
        </p:xfrm>
        <a:graphic>
          <a:graphicData uri="http://schemas.openxmlformats.org/presentationml/2006/ole">
            <p:oleObj spid="_x0000_s18439" name="Équation" r:id="rId7" imgW="1625400" imgH="41904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220072" y="4437112"/>
          <a:ext cx="3063613" cy="936104"/>
        </p:xfrm>
        <a:graphic>
          <a:graphicData uri="http://schemas.openxmlformats.org/presentationml/2006/ole">
            <p:oleObj spid="_x0000_s18440" name="Équation" r:id="rId8" imgW="1371600" imgH="41904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8441" name="Équation" r:id="rId9" imgW="0" imgH="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55713" y="5445125"/>
          <a:ext cx="4402137" cy="1169988"/>
        </p:xfrm>
        <a:graphic>
          <a:graphicData uri="http://schemas.openxmlformats.org/presentationml/2006/ole">
            <p:oleObj spid="_x0000_s18442" name="Équation" r:id="rId10" imgW="18158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bright="-26000" contrast="46000"/>
          </a:blip>
          <a:srcRect t="8333"/>
          <a:stretch>
            <a:fillRect/>
          </a:stretch>
        </p:blipFill>
        <p:spPr bwMode="auto">
          <a:xfrm>
            <a:off x="523875" y="52388"/>
            <a:ext cx="7119938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 t="6416" r="4117" b="24915"/>
          <a:stretch>
            <a:fillRect/>
          </a:stretch>
        </p:blipFill>
        <p:spPr bwMode="auto">
          <a:xfrm>
            <a:off x="500063" y="0"/>
            <a:ext cx="776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7648" t="7701" r="15588" b="42242"/>
          <a:stretch>
            <a:fillRect/>
          </a:stretch>
        </p:blipFill>
        <p:spPr bwMode="auto">
          <a:xfrm>
            <a:off x="593725" y="0"/>
            <a:ext cx="764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2995" b="6134"/>
          <a:stretch>
            <a:fillRect/>
          </a:stretch>
        </p:blipFill>
        <p:spPr bwMode="auto">
          <a:xfrm>
            <a:off x="523875" y="0"/>
            <a:ext cx="790575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b="21065"/>
          <a:stretch>
            <a:fillRect/>
          </a:stretch>
        </p:blipFill>
        <p:spPr bwMode="auto">
          <a:xfrm>
            <a:off x="523875" y="0"/>
            <a:ext cx="809625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bright="-44000" contrast="74000"/>
          </a:blip>
          <a:srcRect b="3735"/>
          <a:stretch>
            <a:fillRect/>
          </a:stretch>
        </p:blipFill>
        <p:spPr bwMode="auto">
          <a:xfrm>
            <a:off x="1643063" y="0"/>
            <a:ext cx="6316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Consequences of the anomalous 2kf </a:t>
            </a:r>
            <a:r>
              <a:rPr lang="en-US" dirty="0" err="1" smtClean="0"/>
              <a:t>behaviour</a:t>
            </a:r>
            <a:r>
              <a:rPr lang="en-US" dirty="0" smtClean="0"/>
              <a:t> of the </a:t>
            </a:r>
            <a:r>
              <a:rPr lang="en-US" dirty="0" err="1" smtClean="0"/>
              <a:t>Lindhard</a:t>
            </a:r>
            <a:r>
              <a:rPr lang="en-US" dirty="0" smtClean="0"/>
              <a:t> function at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Friedel charge density Oscillations-RKKY Ruderman-Kittel-Kasuya-Yoshida  long range exchange interactions in metals</a:t>
            </a:r>
          </a:p>
          <a:p>
            <a:pPr eaLnBrk="1" hangingPunct="1"/>
            <a:r>
              <a:rPr lang="en-US" smtClean="0"/>
              <a:t>Giant Kohn Anomaly---phonon softening for q=2kf</a:t>
            </a:r>
          </a:p>
          <a:p>
            <a:pPr eaLnBrk="1" hangingPunct="1"/>
            <a:r>
              <a:rPr lang="en-US" smtClean="0"/>
              <a:t>Fermi surface nesting in 2D</a:t>
            </a:r>
          </a:p>
          <a:p>
            <a:pPr eaLnBrk="1" hangingPunct="1"/>
            <a:r>
              <a:rPr lang="en-US" smtClean="0"/>
              <a:t>Semiconductor metal transition –Peierls transition both charge and spin Peierls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5135"/>
          <a:stretch>
            <a:fillRect/>
          </a:stretch>
        </p:blipFill>
        <p:spPr bwMode="auto">
          <a:xfrm>
            <a:off x="1285875" y="0"/>
            <a:ext cx="6929438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7059" b="5020"/>
          <a:stretch>
            <a:fillRect/>
          </a:stretch>
        </p:blipFill>
        <p:spPr bwMode="auto">
          <a:xfrm>
            <a:off x="785813" y="0"/>
            <a:ext cx="819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955" t="14285" b="35237"/>
          <a:stretch>
            <a:fillRect/>
          </a:stretch>
        </p:blipFill>
        <p:spPr bwMode="auto">
          <a:xfrm>
            <a:off x="2277219" y="1772816"/>
            <a:ext cx="639923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403648" y="642938"/>
            <a:ext cx="5847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Two hydrogen atoms each with one electron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07504" y="2473732"/>
            <a:ext cx="1908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Triplet state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7504" y="4293096"/>
            <a:ext cx="19641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Singlet state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7744" y="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Heitler</a:t>
            </a:r>
            <a:r>
              <a:rPr lang="en-US" sz="3200" dirty="0" smtClean="0"/>
              <a:t> London Model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268760"/>
            <a:ext cx="130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 t=0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877272"/>
            <a:ext cx="752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Now add finite t with configuration interaction (CI)</a:t>
            </a:r>
            <a:endParaRPr lang="en-US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7701" b="6944"/>
          <a:stretch>
            <a:fillRect/>
          </a:stretch>
        </p:blipFill>
        <p:spPr bwMode="auto">
          <a:xfrm>
            <a:off x="1214438" y="0"/>
            <a:ext cx="7545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b="14005"/>
          <a:stretch>
            <a:fillRect/>
          </a:stretch>
        </p:blipFill>
        <p:spPr bwMode="auto">
          <a:xfrm>
            <a:off x="523875" y="0"/>
            <a:ext cx="7405688" cy="679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5135" b="14645"/>
          <a:stretch>
            <a:fillRect/>
          </a:stretch>
        </p:blipFill>
        <p:spPr bwMode="auto">
          <a:xfrm>
            <a:off x="500063" y="0"/>
            <a:ext cx="809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11462" b="44611"/>
          <a:stretch>
            <a:fillRect/>
          </a:stretch>
        </p:blipFill>
        <p:spPr bwMode="auto">
          <a:xfrm>
            <a:off x="1143000" y="1152128"/>
            <a:ext cx="6653213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/>
          <a:lstStyle/>
          <a:p>
            <a:r>
              <a:rPr lang="en-US" dirty="0" err="1" smtClean="0"/>
              <a:t>Heitler</a:t>
            </a:r>
            <a:r>
              <a:rPr lang="en-US" dirty="0" smtClean="0"/>
              <a:t> London limit + CI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4509120"/>
            <a:ext cx="79620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U&gt;&gt;t Singlet is lower in energy than triplet by</a:t>
            </a:r>
          </a:p>
          <a:p>
            <a:endParaRPr lang="en-US" sz="2800" dirty="0"/>
          </a:p>
          <a:p>
            <a:r>
              <a:rPr lang="en-US" sz="2800" dirty="0" smtClean="0"/>
              <a:t>Low energy scale excitations are spin only excitations 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236296" y="4472764"/>
          <a:ext cx="1440160" cy="612419"/>
        </p:xfrm>
        <a:graphic>
          <a:graphicData uri="http://schemas.openxmlformats.org/presentationml/2006/ole">
            <p:oleObj spid="_x0000_s13314" name="Équation" r:id="rId4" imgW="507960" imgH="419040" progId="Equation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influence of U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As we noted before </a:t>
            </a:r>
          </a:p>
          <a:p>
            <a:r>
              <a:rPr lang="en-US" smtClean="0"/>
              <a:t>U reduces the polarity fluctuations</a:t>
            </a:r>
          </a:p>
          <a:p>
            <a:r>
              <a:rPr lang="en-US" smtClean="0"/>
              <a:t>U drives the system to be magnetic for open shell systems</a:t>
            </a:r>
          </a:p>
          <a:p>
            <a:r>
              <a:rPr lang="en-US" smtClean="0"/>
              <a:t>U results in low energy scale magnetic degrees of freedom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8575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Hubbard </a:t>
            </a:r>
            <a:r>
              <a:rPr lang="en-US" dirty="0" smtClean="0"/>
              <a:t>model is not exactly solvable except in 1 D but even then the spectral functions are difficult to extract</a:t>
            </a: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714375" y="5500688"/>
            <a:ext cx="443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/>
              <a:t>Lieb</a:t>
            </a:r>
            <a:r>
              <a:rPr lang="en-US" sz="2400" dirty="0"/>
              <a:t> and Wu  PRL 20, 1445, (1968)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284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1D Hubbard exact and not so exact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8229600" cy="5517232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Lieb</a:t>
            </a:r>
            <a:r>
              <a:rPr lang="en-US" dirty="0" smtClean="0"/>
              <a:t> and Wu PRL 20, 1445 (1968)</a:t>
            </a:r>
          </a:p>
          <a:p>
            <a:pPr>
              <a:buNone/>
            </a:pPr>
            <a:r>
              <a:rPr lang="en-US" dirty="0" smtClean="0"/>
              <a:t>For half filled s band the band gap t=1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Gutzwiller</a:t>
            </a:r>
            <a:r>
              <a:rPr lang="en-US" dirty="0" smtClean="0"/>
              <a:t> approximation ( any dimension)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827583" y="2636912"/>
          <a:ext cx="4613655" cy="936104"/>
        </p:xfrm>
        <a:graphic>
          <a:graphicData uri="http://schemas.openxmlformats.org/presentationml/2006/ole">
            <p:oleObj spid="_x0000_s11266" name="Équation" r:id="rId3" imgW="2628720" imgH="53316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4614227"/>
            <a:ext cx="8053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Variational</a:t>
            </a:r>
            <a:r>
              <a:rPr lang="en-US" sz="2400" dirty="0" smtClean="0"/>
              <a:t> wave function with weight of doubly occupied sites </a:t>
            </a:r>
          </a:p>
          <a:p>
            <a:r>
              <a:rPr lang="en-US" sz="2400" dirty="0" smtClean="0"/>
              <a:t>decreasing as U/w increases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99150" y="5445224"/>
          <a:ext cx="3436746" cy="504056"/>
        </p:xfrm>
        <a:graphic>
          <a:graphicData uri="http://schemas.openxmlformats.org/presentationml/2006/ole">
            <p:oleObj spid="_x0000_s11267" name="Équation" r:id="rId4" imgW="1904760" imgH="279360" progId="Equation.3">
              <p:embed/>
            </p:oleObj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95536" y="6237312"/>
          <a:ext cx="2232248" cy="432048"/>
        </p:xfrm>
        <a:graphic>
          <a:graphicData uri="http://schemas.openxmlformats.org/presentationml/2006/ole">
            <p:oleObj spid="_x0000_s11268" name="Équation" r:id="rId5" imgW="1180800" imgH="2286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5936" y="5415607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</a:t>
            </a:r>
            <a:r>
              <a:rPr lang="en-US" sz="2400" dirty="0" smtClean="0"/>
              <a:t> =</a:t>
            </a:r>
            <a:r>
              <a:rPr lang="en-US" sz="2400" dirty="0" err="1" smtClean="0"/>
              <a:t>variational</a:t>
            </a:r>
            <a:r>
              <a:rPr lang="en-US" sz="2400" dirty="0" smtClean="0"/>
              <a:t>  parameter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90915" y="5910371"/>
            <a:ext cx="5002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  <a:r>
              <a:rPr lang="en-US" sz="2400" dirty="0" smtClean="0"/>
              <a:t>= average no of doubly occupied sites</a:t>
            </a:r>
          </a:p>
          <a:p>
            <a:r>
              <a:rPr lang="en-US" sz="2400" dirty="0" smtClean="0"/>
              <a:t>Q(v) =band narrowing , W=2Zt; Z=</a:t>
            </a:r>
            <a:r>
              <a:rPr lang="en-US" sz="2400" dirty="0" err="1" smtClean="0"/>
              <a:t>nnn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Physical Review 137: A1726.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2154</Words>
  <Application>Microsoft Office PowerPoint</Application>
  <PresentationFormat>On-screen Show (4:3)</PresentationFormat>
  <Paragraphs>213</Paragraphs>
  <Slides>52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Microsoft Equation 3.0</vt:lpstr>
      <vt:lpstr>Electronic structure of correlated electron systems </vt:lpstr>
      <vt:lpstr>Back to the simplest possible model for strong correlation</vt:lpstr>
      <vt:lpstr>H2+ molecule for only 1 electron</vt:lpstr>
      <vt:lpstr>H2 model in strong correlation</vt:lpstr>
      <vt:lpstr>Slide 5</vt:lpstr>
      <vt:lpstr>Heitler London limit + CI</vt:lpstr>
      <vt:lpstr>The influence of U</vt:lpstr>
      <vt:lpstr>The Hubbard model is not exactly solvable except in 1 D but even then the spectral functions are difficult to extract</vt:lpstr>
      <vt:lpstr>1D Hubbard exact and not so exact solutions</vt:lpstr>
      <vt:lpstr>Slide 10</vt:lpstr>
      <vt:lpstr>A bit more about simple models and some peculiar properties in 1 and 2 dimensions of the simple models</vt:lpstr>
      <vt:lpstr>Magnetic excitations in ½ filled Hubbard or Mott insulators </vt:lpstr>
      <vt:lpstr>Slide 13</vt:lpstr>
      <vt:lpstr>Slide 14</vt:lpstr>
      <vt:lpstr>Heisenberg In two and three dimensions </vt:lpstr>
      <vt:lpstr>Vladimir Hinkov a Max Planck /UBC QMI visiting professor will give a lecture on Neutron scattering in March in which some of these aspects will be addressed</vt:lpstr>
      <vt:lpstr>|Doped systems” i.e.Less than ½ filled Hubbard S band</vt:lpstr>
      <vt:lpstr>Slide 18</vt:lpstr>
      <vt:lpstr>Spin charge separation in 1D</vt:lpstr>
      <vt:lpstr>Slide 20</vt:lpstr>
      <vt:lpstr>Spinon and Holon Dispersion </vt:lpstr>
      <vt:lpstr>The propagation of a hole in a two D antiferromagnetic background</vt:lpstr>
      <vt:lpstr>Try to repair with either the           or with two holes moving together </vt:lpstr>
      <vt:lpstr>A few remarks about magnetic ordering </vt:lpstr>
      <vt:lpstr>Resonant valence bond vs Neel </vt:lpstr>
      <vt:lpstr>Some interesting two particle problems </vt:lpstr>
      <vt:lpstr>For U &gt;&gt;&gt;t the two particles never see each other so is there a singlet triplet splitting?</vt:lpstr>
      <vt:lpstr> Example of two particles in U= limit</vt:lpstr>
      <vt:lpstr>Strong singlet triplet splitting as a result of symmetry </vt:lpstr>
      <vt:lpstr>Slide 30</vt:lpstr>
      <vt:lpstr>Coulomb interactions in solids</vt:lpstr>
      <vt:lpstr>Do we need screening at all?</vt:lpstr>
      <vt:lpstr>For a Hubbard model for example</vt:lpstr>
      <vt:lpstr>How to include longer range and off diagonal interactions </vt:lpstr>
      <vt:lpstr>Start with the conventional assumption of a uniform polarizable medium. </vt:lpstr>
      <vt:lpstr>From Auger spectroscopy we know U is strongly reduced in the solid</vt:lpstr>
      <vt:lpstr>Slide 37</vt:lpstr>
      <vt:lpstr> Review  uniform polarizability approach </vt:lpstr>
      <vt:lpstr>Slide 39</vt:lpstr>
      <vt:lpstr>Perturbation theory approach</vt:lpstr>
      <vt:lpstr>Slide 41</vt:lpstr>
      <vt:lpstr>Slide 42</vt:lpstr>
      <vt:lpstr>Slide 43</vt:lpstr>
      <vt:lpstr>Slide 44</vt:lpstr>
      <vt:lpstr>Slide 45</vt:lpstr>
      <vt:lpstr>Slide 46</vt:lpstr>
      <vt:lpstr> Consequences of the anomalous 2kf behaviour of the Lindhard function at </vt:lpstr>
      <vt:lpstr>Slide 48</vt:lpstr>
      <vt:lpstr>Slide 49</vt:lpstr>
      <vt:lpstr>Slide 50</vt:lpstr>
      <vt:lpstr>Slide 51</vt:lpstr>
      <vt:lpstr>Slide 52</vt:lpstr>
    </vt:vector>
  </TitlesOfParts>
  <Company>FUJITSU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structure of correlated electron systems </dc:title>
  <dc:creator>sawatzky</dc:creator>
  <cp:lastModifiedBy> </cp:lastModifiedBy>
  <cp:revision>18</cp:revision>
  <dcterms:created xsi:type="dcterms:W3CDTF">2011-02-06T18:33:14Z</dcterms:created>
  <dcterms:modified xsi:type="dcterms:W3CDTF">2011-02-09T20:34:53Z</dcterms:modified>
</cp:coreProperties>
</file>